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0"/>
  </p:notesMasterIdLst>
  <p:handoutMasterIdLst>
    <p:handoutMasterId r:id="rId41"/>
  </p:handoutMasterIdLst>
  <p:sldIdLst>
    <p:sldId id="274" r:id="rId2"/>
    <p:sldId id="276" r:id="rId3"/>
    <p:sldId id="530" r:id="rId4"/>
    <p:sldId id="603" r:id="rId5"/>
    <p:sldId id="612" r:id="rId6"/>
    <p:sldId id="613" r:id="rId7"/>
    <p:sldId id="566" r:id="rId8"/>
    <p:sldId id="609" r:id="rId9"/>
    <p:sldId id="614" r:id="rId10"/>
    <p:sldId id="531" r:id="rId11"/>
    <p:sldId id="704" r:id="rId12"/>
    <p:sldId id="705" r:id="rId13"/>
    <p:sldId id="706" r:id="rId14"/>
    <p:sldId id="707" r:id="rId15"/>
    <p:sldId id="708" r:id="rId16"/>
    <p:sldId id="724" r:id="rId17"/>
    <p:sldId id="709" r:id="rId18"/>
    <p:sldId id="710" r:id="rId19"/>
    <p:sldId id="711" r:id="rId20"/>
    <p:sldId id="720" r:id="rId21"/>
    <p:sldId id="721" r:id="rId22"/>
    <p:sldId id="723" r:id="rId23"/>
    <p:sldId id="713" r:id="rId24"/>
    <p:sldId id="712" r:id="rId25"/>
    <p:sldId id="714" r:id="rId26"/>
    <p:sldId id="715" r:id="rId27"/>
    <p:sldId id="716" r:id="rId28"/>
    <p:sldId id="718" r:id="rId29"/>
    <p:sldId id="717" r:id="rId30"/>
    <p:sldId id="725" r:id="rId31"/>
    <p:sldId id="726" r:id="rId32"/>
    <p:sldId id="719" r:id="rId33"/>
    <p:sldId id="349" r:id="rId34"/>
    <p:sldId id="528" r:id="rId35"/>
    <p:sldId id="492" r:id="rId36"/>
    <p:sldId id="493" r:id="rId37"/>
    <p:sldId id="529" r:id="rId38"/>
    <p:sldId id="40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530"/>
          </p14:sldIdLst>
        </p14:section>
        <p14:section name="ASP.NET Core Latest Changes" id="{60448A25-0BEB-4B25-A9D4-7E7744B6EAD3}">
          <p14:sldIdLst>
            <p14:sldId id="603"/>
            <p14:sldId id="612"/>
            <p14:sldId id="613"/>
            <p14:sldId id="566"/>
            <p14:sldId id="609"/>
            <p14:sldId id="614"/>
          </p14:sldIdLst>
        </p14:section>
        <p14:section name="Razor Pages" id="{535B0361-C563-4FFA-968F-7583CC63CC50}">
          <p14:sldIdLst>
            <p14:sldId id="531"/>
            <p14:sldId id="704"/>
            <p14:sldId id="705"/>
            <p14:sldId id="706"/>
            <p14:sldId id="707"/>
            <p14:sldId id="708"/>
            <p14:sldId id="724"/>
          </p14:sldIdLst>
        </p14:section>
        <p14:section name="Razor Pages Fundamentals" id="{0A06D57D-9445-403F-9621-84E99DBDE757}">
          <p14:sldIdLst>
            <p14:sldId id="709"/>
            <p14:sldId id="710"/>
            <p14:sldId id="711"/>
            <p14:sldId id="720"/>
            <p14:sldId id="721"/>
            <p14:sldId id="723"/>
          </p14:sldIdLst>
        </p14:section>
        <p14:section name="Razor Pages Routing" id="{1FDB4632-CA7E-4F48-81F5-3012A0148631}">
          <p14:sldIdLst>
            <p14:sldId id="713"/>
            <p14:sldId id="712"/>
            <p14:sldId id="714"/>
            <p14:sldId id="715"/>
            <p14:sldId id="716"/>
          </p14:sldIdLst>
        </p14:section>
        <p14:section name="Razor Class Libraries" id="{12FB3018-5043-4588-B215-00E515345C7B}">
          <p14:sldIdLst>
            <p14:sldId id="718"/>
            <p14:sldId id="717"/>
            <p14:sldId id="725"/>
            <p14:sldId id="726"/>
            <p14:sldId id="719"/>
          </p14:sldIdLst>
        </p14:section>
        <p14:section name="Conclusion" id="{10E03AB1-9AA8-4E86-9A64-D741901E50A2}">
          <p14:sldIdLst>
            <p14:sldId id="349"/>
            <p14:sldId id="528"/>
            <p14:sldId id="492"/>
            <p14:sldId id="493"/>
            <p14:sldId id="529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ylo Jelev" initials="IJ" lastIdx="2" clrIdx="0">
    <p:extLst>
      <p:ext uri="{19B8F6BF-5375-455C-9EA6-DF929625EA0E}">
        <p15:presenceInfo xmlns:p15="http://schemas.microsoft.com/office/powerpoint/2012/main" userId="755e0614cf081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98" autoAdjust="0"/>
    <p:restoredTop sz="94403" autoAdjust="0"/>
  </p:normalViewPr>
  <p:slideViewPr>
    <p:cSldViewPr snapToGrid="0" showGuides="1">
      <p:cViewPr varScale="1">
        <p:scale>
          <a:sx n="75" d="100"/>
          <a:sy n="75" d="100"/>
        </p:scale>
        <p:origin x="582" y="5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14.12.2018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24149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66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050" y="4869900"/>
            <a:ext cx="10365899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050" y="5754968"/>
            <a:ext cx="10365899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9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812800" y="2743201"/>
            <a:ext cx="105664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812800" y="3469480"/>
            <a:ext cx="105664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08456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  <p:sldLayoutId id="2147483691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Docs/tree/master/aspnetcore/razor-pages/ui-class/samples/cli/RazorUIClassLib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sv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78.png"/><Relationship Id="rId26" Type="http://schemas.openxmlformats.org/officeDocument/2006/relationships/image" Target="../media/image38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http://codexio.bg/" TargetMode="External"/><Relationship Id="rId12" Type="http://schemas.openxmlformats.org/officeDocument/2006/relationships/image" Target="../media/image76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7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80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81.png"/><Relationship Id="rId10" Type="http://schemas.openxmlformats.org/officeDocument/2006/relationships/image" Target="../media/image75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73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37.png"/><Relationship Id="rId22" Type="http://schemas.openxmlformats.org/officeDocument/2006/relationships/image" Target="../media/image31.png"/><Relationship Id="rId27" Type="http://schemas.openxmlformats.org/officeDocument/2006/relationships/hyperlink" Target="http://smartit.bg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of-myths.com/" TargetMode="External"/><Relationship Id="rId3" Type="http://schemas.openxmlformats.org/officeDocument/2006/relationships/image" Target="../media/image82.jpe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nebitsoftware.net/" TargetMode="External"/><Relationship Id="rId11" Type="http://schemas.openxmlformats.org/officeDocument/2006/relationships/image" Target="../media/image86.gif"/><Relationship Id="rId5" Type="http://schemas.openxmlformats.org/officeDocument/2006/relationships/image" Target="../media/image83.png"/><Relationship Id="rId10" Type="http://schemas.openxmlformats.org/officeDocument/2006/relationships/hyperlink" Target="https://www.lukanet.com/" TargetMode="External"/><Relationship Id="rId4" Type="http://schemas.openxmlformats.org/officeDocument/2006/relationships/hyperlink" Target="http://codexio.bg/" TargetMode="External"/><Relationship Id="rId9" Type="http://schemas.openxmlformats.org/officeDocument/2006/relationships/image" Target="../media/image85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8/08/23/asp-net-core-2-20-preview1-open-api-analyzers-conventions/" TargetMode="External"/><Relationship Id="rId7" Type="http://schemas.openxmlformats.org/officeDocument/2006/relationships/hyperlink" Target="https://docs.microsoft.com/en-us/aspnet/core/host-and-deploy/iis/?view=aspnetcore-2.2" TargetMode="External"/><Relationship Id="rId2" Type="http://schemas.openxmlformats.org/officeDocument/2006/relationships/hyperlink" Target="http://editor.swagger.io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logs.msdn.microsoft.com/webdev/2018/08/22/asp-net-core-2-2-0-preview1-healthcheck/" TargetMode="External"/><Relationship Id="rId5" Type="http://schemas.openxmlformats.org/officeDocument/2006/relationships/hyperlink" Target="https://blogs.msdn.microsoft.com/webdev/2018/10/17/asp-net-core-2-2-0-preview3-now-available/" TargetMode="External"/><Relationship Id="rId4" Type="http://schemas.openxmlformats.org/officeDocument/2006/relationships/hyperlink" Target="https://blogs.msdn.microsoft.com/webdev/2018/08/27/asp-net-core-2-2-0-preview1-endpoint-routin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7807" TargetMode="External"/><Relationship Id="rId2" Type="http://schemas.openxmlformats.org/officeDocument/2006/relationships/hyperlink" Target="https://blogs.msdn.microsoft.com/webdev/2018/10/17/asp-net-core-2-2-0-preview3-now-available/#validationperformanceimprovement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logs.msdn.microsoft.com/webdev/2018/10/17/asp-net-core-2-2-0-preview3-now-available/" TargetMode="External"/><Relationship Id="rId5" Type="http://schemas.openxmlformats.org/officeDocument/2006/relationships/hyperlink" Target="https://blogs.msdn.microsoft.com/webdev/2018/08/23/asp-net-core-2-2-0-preview1-signalr-java-client/" TargetMode="External"/><Relationship Id="rId4" Type="http://schemas.openxmlformats.org/officeDocument/2006/relationships/hyperlink" Target="https://blogs.msdn.microsoft.com/webdev/2018/08/22/asp-net-core-2-2-0-preview1-http-2-in-kestrel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176" y="1178878"/>
            <a:ext cx="11453648" cy="882654"/>
          </a:xfrm>
        </p:spPr>
        <p:txBody>
          <a:bodyPr>
            <a:normAutofit/>
          </a:bodyPr>
          <a:lstStyle/>
          <a:p>
            <a:r>
              <a:rPr lang="en-US" noProof="1"/>
              <a:t>ASP.NET Core 2.2, Razor Pages, Razor Class Libraries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222323"/>
            <a:ext cx="10965303" cy="882654"/>
          </a:xfrm>
        </p:spPr>
        <p:txBody>
          <a:bodyPr/>
          <a:lstStyle/>
          <a:p>
            <a:r>
              <a:rPr lang="en-US" dirty="0"/>
              <a:t>ASP.NET Core Razor Pages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ED056-2300-4A10-B70A-9723DF64A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423" y="1937150"/>
            <a:ext cx="4154174" cy="355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62B525-16D5-45C1-A0FD-F962EA1F0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797233"/>
            <a:ext cx="10961783" cy="768084"/>
          </a:xfrm>
        </p:spPr>
        <p:txBody>
          <a:bodyPr/>
          <a:lstStyle/>
          <a:p>
            <a:r>
              <a:rPr lang="en-US" dirty="0"/>
              <a:t>Razor Pages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103896-A781-47FC-ADED-F66C1BF7C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582846"/>
            <a:ext cx="10961783" cy="499819"/>
          </a:xfrm>
        </p:spPr>
        <p:txBody>
          <a:bodyPr/>
          <a:lstStyle/>
          <a:p>
            <a:r>
              <a:rPr lang="en-US" dirty="0"/>
              <a:t>Making page-focused scenarios easier to develop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1D3C9-5D6C-410F-ADC2-B7313AB532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862A24-40FF-4EC0-A9EC-E87B00357604}"/>
              </a:ext>
            </a:extLst>
          </p:cNvPr>
          <p:cNvGrpSpPr/>
          <p:nvPr/>
        </p:nvGrpSpPr>
        <p:grpSpPr>
          <a:xfrm>
            <a:off x="4484369" y="1145592"/>
            <a:ext cx="3223260" cy="3223260"/>
            <a:chOff x="4484368" y="1054152"/>
            <a:chExt cx="3223260" cy="3223260"/>
          </a:xfrm>
        </p:grpSpPr>
        <p:pic>
          <p:nvPicPr>
            <p:cNvPr id="11" name="Graphic 10" descr="Monitor">
              <a:extLst>
                <a:ext uri="{FF2B5EF4-FFF2-40B4-BE49-F238E27FC236}">
                  <a16:creationId xmlns:a16="http://schemas.microsoft.com/office/drawing/2014/main" id="{560E27B1-865F-443D-ADE2-57E8ADA4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484368" y="1054152"/>
              <a:ext cx="3223260" cy="322326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5BFD9B-8541-40B4-905B-8B594B53D7CF}"/>
                </a:ext>
              </a:extLst>
            </p:cNvPr>
            <p:cNvSpPr txBox="1"/>
            <p:nvPr/>
          </p:nvSpPr>
          <p:spPr>
            <a:xfrm>
              <a:off x="4952017" y="1989647"/>
              <a:ext cx="2287962" cy="85495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4000" dirty="0">
                  <a:solidFill>
                    <a:schemeClr val="bg2"/>
                  </a:solidFill>
                  <a:latin typeface="Bahnschrift SemiBold SemiConden" panose="020B0502040204020203" pitchFamily="34" charset="0"/>
                </a:rPr>
                <a:t>@</a:t>
              </a:r>
              <a:r>
                <a:rPr lang="en-US" sz="4000" dirty="0">
                  <a:solidFill>
                    <a:schemeClr val="bg2"/>
                  </a:solidFill>
                  <a:latin typeface="Arial Black" panose="020B0A04020102020204" pitchFamily="34" charset="0"/>
                </a:rPr>
                <a:t>Razor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63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477F7C-AB38-4FD0-B095-5337C10670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/>
          <a:lstStyle/>
          <a:p>
            <a:r>
              <a:rPr lang="en-US" sz="3200" noProof="1"/>
              <a:t>Apart from </a:t>
            </a:r>
            <a:r>
              <a:rPr lang="en-US" sz="3200" b="1" noProof="1">
                <a:solidFill>
                  <a:schemeClr val="bg1"/>
                </a:solidFill>
              </a:rPr>
              <a:t>MVC</a:t>
            </a:r>
            <a:r>
              <a:rPr lang="en-US" sz="3200" noProof="1"/>
              <a:t>, </a:t>
            </a:r>
            <a:r>
              <a:rPr lang="en-US" sz="3200" b="1" noProof="1">
                <a:solidFill>
                  <a:schemeClr val="bg1"/>
                </a:solidFill>
              </a:rPr>
              <a:t>ASP.NET Core </a:t>
            </a:r>
            <a:r>
              <a:rPr lang="en-US" sz="3200" noProof="1"/>
              <a:t>provides another approach</a:t>
            </a:r>
          </a:p>
          <a:p>
            <a:pPr lvl="1"/>
            <a:r>
              <a:rPr lang="en-US" sz="3000" noProof="1"/>
              <a:t>Enter </a:t>
            </a:r>
            <a:r>
              <a:rPr lang="en-US" sz="3000" b="1" noProof="1">
                <a:solidFill>
                  <a:schemeClr val="bg1"/>
                </a:solidFill>
              </a:rPr>
              <a:t>Razor Pages</a:t>
            </a:r>
            <a:r>
              <a:rPr lang="en-US" sz="3000" noProof="1"/>
              <a:t>! An </a:t>
            </a:r>
            <a:r>
              <a:rPr lang="en-US" sz="3000" b="1" noProof="1">
                <a:solidFill>
                  <a:schemeClr val="bg1"/>
                </a:solidFill>
              </a:rPr>
              <a:t>Model-View-ViewModel</a:t>
            </a:r>
            <a:r>
              <a:rPr lang="en-US" sz="3000" noProof="1"/>
              <a:t>-like framework</a:t>
            </a:r>
          </a:p>
          <a:p>
            <a:r>
              <a:rPr lang="en-US" sz="3200" b="1" noProof="1">
                <a:solidFill>
                  <a:schemeClr val="bg1"/>
                </a:solidFill>
              </a:rPr>
              <a:t>Razor Pages </a:t>
            </a:r>
            <a:r>
              <a:rPr lang="en-US" sz="3200" noProof="1"/>
              <a:t>are similar to View Components</a:t>
            </a:r>
          </a:p>
          <a:p>
            <a:pPr lvl="1"/>
            <a:r>
              <a:rPr lang="en-US" sz="3000" b="1" noProof="1">
                <a:solidFill>
                  <a:schemeClr val="bg1"/>
                </a:solidFill>
              </a:rPr>
              <a:t>Model</a:t>
            </a:r>
            <a:r>
              <a:rPr lang="en-US" sz="3000" noProof="1"/>
              <a:t> &amp; </a:t>
            </a:r>
            <a:r>
              <a:rPr lang="en-US" sz="3000" b="1" noProof="1">
                <a:solidFill>
                  <a:schemeClr val="bg1"/>
                </a:solidFill>
              </a:rPr>
              <a:t>Controller</a:t>
            </a:r>
            <a:r>
              <a:rPr lang="en-US" sz="3000" noProof="1"/>
              <a:t> code is included in the </a:t>
            </a:r>
            <a:r>
              <a:rPr lang="en-US" sz="3000" b="1" noProof="1">
                <a:solidFill>
                  <a:schemeClr val="bg1"/>
                </a:solidFill>
              </a:rPr>
              <a:t>Page</a:t>
            </a:r>
            <a:r>
              <a:rPr lang="en-US" sz="3000" noProof="1"/>
              <a:t> itself</a:t>
            </a:r>
          </a:p>
          <a:p>
            <a:pPr lvl="1"/>
            <a:r>
              <a:rPr lang="en-US" sz="3000" noProof="1"/>
              <a:t>Enables two-way data binding and simpler development</a:t>
            </a:r>
          </a:p>
          <a:p>
            <a:pPr lvl="1"/>
            <a:r>
              <a:rPr lang="en-US" sz="3000" noProof="1"/>
              <a:t>Perfect for simple applications</a:t>
            </a:r>
          </a:p>
          <a:p>
            <a:pPr lvl="2"/>
            <a:r>
              <a:rPr lang="en-US" sz="2800" noProof="1"/>
              <a:t>With read-only functionality, or simple data input</a:t>
            </a:r>
          </a:p>
          <a:p>
            <a:pPr lvl="1"/>
            <a:r>
              <a:rPr lang="en-US" sz="3000" noProof="1"/>
              <a:t>The Single Responsibility is strong in this one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77FBF-F3DB-4C5E-AA1C-1D14B6D6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1C515-A3D1-4DAA-9D34-AA4D3BCB42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8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56A5D1-E61A-4BAA-B30D-5EDB55A6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MVC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2732A-7AB2-418D-996D-A1D3B025FBF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75B306-E71F-4DFD-937D-003A922E49FE}"/>
              </a:ext>
            </a:extLst>
          </p:cNvPr>
          <p:cNvSpPr txBox="1">
            <a:spLocks/>
          </p:cNvSpPr>
          <p:nvPr/>
        </p:nvSpPr>
        <p:spPr>
          <a:xfrm>
            <a:off x="638813" y="1383751"/>
            <a:ext cx="4926718" cy="1449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UserProfile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FirstName { get; set; }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LastName { get; set; }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6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FFD55C8-D1C9-45AC-83B8-545BAE66202C}"/>
              </a:ext>
            </a:extLst>
          </p:cNvPr>
          <p:cNvSpPr txBox="1">
            <a:spLocks/>
          </p:cNvSpPr>
          <p:nvPr/>
        </p:nvSpPr>
        <p:spPr>
          <a:xfrm>
            <a:off x="638812" y="2978210"/>
            <a:ext cx="7072041" cy="3665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UserController : Controller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IActionResult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Index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This would normally be extracted from the database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var model = new UserProfile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{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FirstName = "Jon",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LastName = "Hilton"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};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return base.View(model);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6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F44AF3B-D912-4515-A6CB-9606E49D1D8E}"/>
              </a:ext>
            </a:extLst>
          </p:cNvPr>
          <p:cNvSpPr txBox="1">
            <a:spLocks/>
          </p:cNvSpPr>
          <p:nvPr/>
        </p:nvSpPr>
        <p:spPr>
          <a:xfrm>
            <a:off x="8143140" y="1383751"/>
            <a:ext cx="3410047" cy="1449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@model UserProfile</a:t>
            </a:r>
          </a:p>
          <a:p>
            <a:endParaRPr lang="en-US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&lt;h1&gt;Welcome&lt;/h1&gt;</a:t>
            </a:r>
          </a:p>
          <a:p>
            <a:endParaRPr lang="en-US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&lt;p&gt;Hey @Model.FirstName!&lt;/p&gt;</a:t>
            </a:r>
            <a:endParaRPr lang="en-US" sz="16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1C1957-9658-4A88-9FE2-0ED6014F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140" y="2978210"/>
            <a:ext cx="3003616" cy="3665206"/>
          </a:xfrm>
          <a:prstGeom prst="rect">
            <a:avLst/>
          </a:prstGeom>
        </p:spPr>
      </p:pic>
      <p:pic>
        <p:nvPicPr>
          <p:cNvPr id="12" name="Graphic 11" descr="Plug">
            <a:extLst>
              <a:ext uri="{FF2B5EF4-FFF2-40B4-BE49-F238E27FC236}">
                <a16:creationId xmlns:a16="http://schemas.microsoft.com/office/drawing/2014/main" id="{5485CC58-4CAF-4171-B53E-20BAFA616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5400000">
            <a:off x="6263052" y="1557373"/>
            <a:ext cx="1104901" cy="110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3F855E-17CB-431E-BBC0-D0575856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MVC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C47E6-3917-4354-9426-69013D1436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DF83B2-F386-4987-A9A0-C8990A89A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42" y="1282344"/>
            <a:ext cx="6051304" cy="38508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F6A9CD-267A-465E-B73A-33410B7C75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t="7752" r="2124" b="7710"/>
          <a:stretch/>
        </p:blipFill>
        <p:spPr>
          <a:xfrm>
            <a:off x="5515108" y="3896341"/>
            <a:ext cx="6051304" cy="265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6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A3A1F0-EB3F-46B0-A127-01C8BB9BE0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4632763"/>
            <a:ext cx="11818096" cy="1918855"/>
          </a:xfrm>
        </p:spPr>
        <p:txBody>
          <a:bodyPr>
            <a:normAutofit/>
          </a:bodyPr>
          <a:lstStyle/>
          <a:p>
            <a:r>
              <a:rPr lang="en-US" sz="3200" dirty="0"/>
              <a:t>Every </a:t>
            </a:r>
            <a:r>
              <a:rPr lang="en-US" sz="3200" b="1" dirty="0">
                <a:solidFill>
                  <a:schemeClr val="bg1"/>
                </a:solidFill>
              </a:rPr>
              <a:t>Razor Page </a:t>
            </a:r>
            <a:r>
              <a:rPr lang="en-US" sz="3200" dirty="0"/>
              <a:t>consists of:</a:t>
            </a:r>
          </a:p>
          <a:p>
            <a:pPr lvl="1"/>
            <a:r>
              <a:rPr lang="en-US" sz="3000" dirty="0"/>
              <a:t>A View template (</a:t>
            </a:r>
            <a:r>
              <a:rPr lang="en-US" sz="3000" b="1" dirty="0">
                <a:solidFill>
                  <a:schemeClr val="bg1"/>
                </a:solidFill>
              </a:rPr>
              <a:t>.</a:t>
            </a:r>
            <a:r>
              <a:rPr lang="en-US" sz="3000" b="1" dirty="0" err="1">
                <a:solidFill>
                  <a:schemeClr val="bg1"/>
                </a:solidFill>
              </a:rPr>
              <a:t>cshtml</a:t>
            </a:r>
            <a:r>
              <a:rPr lang="en-US" sz="3000" dirty="0"/>
              <a:t>), which acts as a view</a:t>
            </a:r>
          </a:p>
          <a:p>
            <a:pPr lvl="1"/>
            <a:r>
              <a:rPr lang="en-US" sz="3000" dirty="0"/>
              <a:t>A functional (</a:t>
            </a:r>
            <a:r>
              <a:rPr lang="en-US" sz="3000" b="1" dirty="0">
                <a:solidFill>
                  <a:schemeClr val="bg1"/>
                </a:solidFill>
              </a:rPr>
              <a:t>.</a:t>
            </a:r>
            <a:r>
              <a:rPr lang="en-US" sz="3000" b="1" dirty="0" err="1">
                <a:solidFill>
                  <a:schemeClr val="bg1"/>
                </a:solidFill>
              </a:rPr>
              <a:t>cs</a:t>
            </a:r>
            <a:r>
              <a:rPr lang="en-US" sz="3000" dirty="0"/>
              <a:t>) file, which acts as its controller action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56A5D1-E61A-4BAA-B30D-5EDB55A6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Razor Pages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2732A-7AB2-418D-996D-A1D3B025FBF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FFD55C8-D1C9-45AC-83B8-545BAE66202C}"/>
              </a:ext>
            </a:extLst>
          </p:cNvPr>
          <p:cNvSpPr txBox="1">
            <a:spLocks/>
          </p:cNvSpPr>
          <p:nvPr/>
        </p:nvSpPr>
        <p:spPr>
          <a:xfrm>
            <a:off x="638813" y="1383751"/>
            <a:ext cx="7072041" cy="31727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UserProfileModel : PageModel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FirstName { get; set; }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LastName { get; set; }</a:t>
            </a:r>
          </a:p>
          <a:p>
            <a:endParaRPr lang="en-US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OnGet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This would normally be extracted from the database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FirstName = "Jon";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LastName = "Hilton";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6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F44AF3B-D912-4515-A6CB-9606E49D1D8E}"/>
              </a:ext>
            </a:extLst>
          </p:cNvPr>
          <p:cNvSpPr txBox="1">
            <a:spLocks/>
          </p:cNvSpPr>
          <p:nvPr/>
        </p:nvSpPr>
        <p:spPr>
          <a:xfrm>
            <a:off x="7991428" y="1383751"/>
            <a:ext cx="3410047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@page</a:t>
            </a:r>
          </a:p>
          <a:p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@model UserProfileModel</a:t>
            </a:r>
          </a:p>
          <a:p>
            <a:endParaRPr lang="pt-BR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&lt;h1&gt;Welcome&lt;/h1&gt;</a:t>
            </a:r>
          </a:p>
          <a:p>
            <a:endParaRPr lang="pt-BR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&lt;p&gt;Hey @Model.FirstName!&lt;/p&gt;</a:t>
            </a:r>
            <a:endParaRPr lang="en-US" sz="16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14CBE2-4599-45DC-8973-BAD918295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428" y="3197788"/>
            <a:ext cx="3410046" cy="135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5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3F855E-17CB-431E-BBC0-D0575856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Razor Pages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C47E6-3917-4354-9426-69013D1436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3B4E4-071F-4EB2-9156-554C1DFDB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0" t="10111" r="4698" b="7408"/>
          <a:stretch/>
        </p:blipFill>
        <p:spPr>
          <a:xfrm>
            <a:off x="5328138" y="3763108"/>
            <a:ext cx="6040316" cy="2725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36B7B5-886C-4082-A77E-AB36E0E1C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74" y="1331834"/>
            <a:ext cx="5629594" cy="320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73B97C-C2DE-4AEF-9CD5-5726F7739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vs Razor Pages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21CF2-86B0-4D81-B0C3-154F881FE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524598" cy="482410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Razor Pages </a:t>
            </a:r>
            <a:r>
              <a:rPr lang="en-US" sz="3000" dirty="0"/>
              <a:t>are simple and </a:t>
            </a:r>
            <a:br>
              <a:rPr lang="en-US" sz="3000" dirty="0"/>
            </a:br>
            <a:r>
              <a:rPr lang="en-US" sz="3000" dirty="0"/>
              <a:t>organized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Razor Pages </a:t>
            </a:r>
            <a:r>
              <a:rPr lang="en-US" sz="3000" dirty="0"/>
              <a:t>makes Front-End </a:t>
            </a:r>
            <a:br>
              <a:rPr lang="en-US" sz="3000" dirty="0"/>
            </a:br>
            <a:r>
              <a:rPr lang="en-US" sz="3000" dirty="0"/>
              <a:t>structure more conventional</a:t>
            </a:r>
          </a:p>
          <a:p>
            <a:pPr lvl="1"/>
            <a:r>
              <a:rPr lang="en-US" sz="2800" dirty="0"/>
              <a:t>More </a:t>
            </a:r>
            <a:r>
              <a:rPr lang="en-US" sz="2800" b="1" dirty="0">
                <a:solidFill>
                  <a:schemeClr val="bg1"/>
                </a:solidFill>
              </a:rPr>
              <a:t>explicit</a:t>
            </a:r>
            <a:r>
              <a:rPr lang="en-US" sz="2800" dirty="0"/>
              <a:t>, less </a:t>
            </a:r>
            <a:r>
              <a:rPr lang="en-US" sz="2800" b="1" dirty="0">
                <a:solidFill>
                  <a:schemeClr val="bg1"/>
                </a:solidFill>
              </a:rPr>
              <a:t>implicit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Razor pages </a:t>
            </a:r>
            <a:r>
              <a:rPr lang="en-US" sz="3000" dirty="0"/>
              <a:t>are suitable for</a:t>
            </a:r>
            <a:br>
              <a:rPr lang="en-US" sz="3000" dirty="0"/>
            </a:br>
            <a:r>
              <a:rPr lang="en-US" sz="3000" dirty="0"/>
              <a:t>pure, page-oriented cases</a:t>
            </a:r>
          </a:p>
          <a:p>
            <a:pPr lvl="1"/>
            <a:r>
              <a:rPr lang="en-US" sz="2800" dirty="0"/>
              <a:t>About, Contact pages, etc.</a:t>
            </a:r>
          </a:p>
          <a:p>
            <a:endParaRPr lang="en-US" sz="3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461C4F-69EC-48C2-8B5D-C44A3E31C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9254" y="1195931"/>
            <a:ext cx="5852746" cy="4824103"/>
          </a:xfrm>
        </p:spPr>
        <p:txBody>
          <a:bodyPr>
            <a:normAutofit fontScale="92500"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MVC</a:t>
            </a:r>
            <a:r>
              <a:rPr lang="en-US" sz="3000" dirty="0"/>
              <a:t> is a bit more complex</a:t>
            </a:r>
          </a:p>
          <a:p>
            <a:pPr lvl="1"/>
            <a:r>
              <a:rPr lang="en-US" sz="2800" dirty="0"/>
              <a:t>Heavy architecture and code </a:t>
            </a:r>
            <a:br>
              <a:rPr lang="en-US" sz="2800" dirty="0"/>
            </a:br>
            <a:r>
              <a:rPr lang="en-US" sz="2800" dirty="0"/>
              <a:t>structure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MVC</a:t>
            </a:r>
            <a:r>
              <a:rPr lang="en-US" sz="3000" dirty="0"/>
              <a:t> leaves a lot of freedom</a:t>
            </a:r>
          </a:p>
          <a:p>
            <a:pPr lvl="1"/>
            <a:r>
              <a:rPr lang="en-US" sz="2800" dirty="0"/>
              <a:t>For example, some actions may </a:t>
            </a:r>
            <a:br>
              <a:rPr lang="en-US" sz="2800" dirty="0"/>
            </a:br>
            <a:r>
              <a:rPr lang="en-US" sz="2800" dirty="0"/>
              <a:t>lack views named after them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MVC</a:t>
            </a:r>
            <a:r>
              <a:rPr lang="en-US" sz="3000" dirty="0"/>
              <a:t> should be used for more </a:t>
            </a:r>
            <a:br>
              <a:rPr lang="en-US" sz="3000" dirty="0"/>
            </a:br>
            <a:r>
              <a:rPr lang="en-US" sz="3000" dirty="0"/>
              <a:t>     </a:t>
            </a:r>
            <a:r>
              <a:rPr lang="en-US" sz="3000" b="1" dirty="0">
                <a:solidFill>
                  <a:schemeClr val="bg1"/>
                </a:solidFill>
              </a:rPr>
              <a:t>MVC</a:t>
            </a:r>
            <a:r>
              <a:rPr lang="en-US" sz="3000" dirty="0"/>
              <a:t>-</a:t>
            </a:r>
            <a:r>
              <a:rPr lang="en-US" sz="3000" dirty="0" err="1"/>
              <a:t>ish</a:t>
            </a:r>
            <a:r>
              <a:rPr lang="en-US" sz="3000" dirty="0"/>
              <a:t> cases:</a:t>
            </a:r>
          </a:p>
          <a:p>
            <a:pPr lvl="1"/>
            <a:r>
              <a:rPr lang="en-US" sz="2800" dirty="0"/>
              <a:t>APIs, SOA, Product Catalogs,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07EB7-C4A9-46FD-A7A7-AE818215E3A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39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A9D2B0-8628-4603-9124-F3D03A668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Pages Request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AF974-96D2-4060-9963-3895DC9B9B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644EFA-49EF-4B01-B2E1-D152D360D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41" y="1388818"/>
            <a:ext cx="11114918" cy="485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9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F390B4-40ED-4AB1-86B5-57B5B58DB3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6766" y="1196125"/>
            <a:ext cx="11818096" cy="5509916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Razor Pages </a:t>
            </a:r>
            <a:r>
              <a:rPr lang="en-US" dirty="0"/>
              <a:t>is very convenient for </a:t>
            </a:r>
            <a:r>
              <a:rPr lang="en-US" b="1" dirty="0">
                <a:solidFill>
                  <a:schemeClr val="bg1"/>
                </a:solidFill>
              </a:rPr>
              <a:t>Form Data </a:t>
            </a:r>
            <a:r>
              <a:rPr lang="en-US" dirty="0"/>
              <a:t>Submission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logic is centralized in a </a:t>
            </a:r>
            <a:r>
              <a:rPr lang="en-US" b="1" dirty="0">
                <a:solidFill>
                  <a:schemeClr val="bg1"/>
                </a:solidFill>
              </a:rPr>
              <a:t>single</a:t>
            </a:r>
            <a:r>
              <a:rPr lang="en-US" dirty="0"/>
              <a:t> code component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A5912B-FE50-4423-A7CE-5ADBD39E9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Pages Form Submission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753ED-7C3E-4849-8A56-DD9DBEEF50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B744DA6-28A1-437D-8DB8-69EAC5D9F09F}"/>
              </a:ext>
            </a:extLst>
          </p:cNvPr>
          <p:cNvSpPr txBox="1">
            <a:spLocks/>
          </p:cNvSpPr>
          <p:nvPr/>
        </p:nvSpPr>
        <p:spPr>
          <a:xfrm>
            <a:off x="321557" y="1879952"/>
            <a:ext cx="9983027" cy="4142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UserProfileModel : PageModel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FirstName { get; set; }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LastName { get; set; }</a:t>
            </a:r>
          </a:p>
          <a:p>
            <a:endParaRPr lang="en-US" sz="17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</a:t>
            </a:r>
            <a:r>
              <a:rPr lang="en-US" sz="1700" dirty="0">
                <a:ln w="0">
                  <a:noFill/>
                </a:ln>
                <a:solidFill>
                  <a:schemeClr val="bg1"/>
                </a:solidFill>
                <a:effectLst/>
              </a:rPr>
              <a:t>OnGet</a:t>
            </a:r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7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Run logic for loading the page and displaying it to the user</a:t>
            </a:r>
            <a:endParaRPr lang="en-US" sz="17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endParaRPr lang="en-US" sz="17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</a:t>
            </a:r>
            <a:r>
              <a:rPr lang="en-US" sz="1700" dirty="0">
                <a:ln w="0">
                  <a:noFill/>
                </a:ln>
                <a:solidFill>
                  <a:schemeClr val="bg1"/>
                </a:solidFill>
                <a:effectLst/>
              </a:rPr>
              <a:t>OnPost</a:t>
            </a:r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7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Run logic for processing data submitted back to the Page Model</a:t>
            </a:r>
            <a:endParaRPr lang="en-US" sz="17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7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002D0A-EB19-49C2-91DC-33224D92714A}"/>
              </a:ext>
            </a:extLst>
          </p:cNvPr>
          <p:cNvGrpSpPr/>
          <p:nvPr/>
        </p:nvGrpSpPr>
        <p:grpSpPr>
          <a:xfrm>
            <a:off x="10376793" y="2343763"/>
            <a:ext cx="1565859" cy="3318112"/>
            <a:chOff x="10281041" y="2343763"/>
            <a:chExt cx="1565859" cy="33181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CB45A03-EAAB-48B0-A948-720CE9C31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460955">
              <a:off x="9617450" y="3007354"/>
              <a:ext cx="2893042" cy="1565859"/>
            </a:xfrm>
            <a:prstGeom prst="rect">
              <a:avLst/>
            </a:prstGeom>
          </p:spPr>
        </p:pic>
        <p:pic>
          <p:nvPicPr>
            <p:cNvPr id="9" name="Graphic 8" descr="Monitor">
              <a:extLst>
                <a:ext uri="{FF2B5EF4-FFF2-40B4-BE49-F238E27FC236}">
                  <a16:creationId xmlns:a16="http://schemas.microsoft.com/office/drawing/2014/main" id="{640F523A-5510-4EEB-91A3-289E82796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779530" y="47474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426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E5ACE3-8ED1-4708-90ED-218B7EA79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Pages Form Submission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23DE6-DAAD-4E74-9AF1-0E21092817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7D596-6F56-46F9-A115-660DEF52B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64" y="1414080"/>
            <a:ext cx="9780072" cy="513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9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274885"/>
            <a:ext cx="8723299" cy="53778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noProof="1"/>
              <a:t>ASP.NET Core 2.2</a:t>
            </a:r>
          </a:p>
          <a:p>
            <a:pPr lvl="1">
              <a:lnSpc>
                <a:spcPct val="100000"/>
              </a:lnSpc>
            </a:pPr>
            <a:r>
              <a:rPr lang="en-US" sz="2200" b="1" noProof="1"/>
              <a:t>New Features</a:t>
            </a:r>
          </a:p>
          <a:p>
            <a:pPr lvl="1">
              <a:lnSpc>
                <a:spcPct val="100000"/>
              </a:lnSpc>
            </a:pPr>
            <a:r>
              <a:rPr lang="en-US" sz="2200" b="1" noProof="1"/>
              <a:t>Migrating to ASP.NET Core 2.2</a:t>
            </a:r>
          </a:p>
          <a:p>
            <a:pPr>
              <a:lnSpc>
                <a:spcPct val="100000"/>
              </a:lnSpc>
            </a:pPr>
            <a:r>
              <a:rPr lang="en-US" sz="2400" b="1" noProof="1"/>
              <a:t>Razor Pages</a:t>
            </a:r>
          </a:p>
          <a:p>
            <a:pPr lvl="1">
              <a:lnSpc>
                <a:spcPct val="100000"/>
              </a:lnSpc>
            </a:pPr>
            <a:r>
              <a:rPr lang="en-US" sz="2200" b="1" noProof="1"/>
              <a:t>Essentials</a:t>
            </a:r>
          </a:p>
          <a:p>
            <a:pPr lvl="1">
              <a:lnSpc>
                <a:spcPct val="100000"/>
              </a:lnSpc>
            </a:pPr>
            <a:r>
              <a:rPr lang="en-US" sz="2200" b="1" noProof="1"/>
              <a:t>Simple syntax</a:t>
            </a:r>
          </a:p>
          <a:p>
            <a:pPr>
              <a:lnSpc>
                <a:spcPct val="100000"/>
              </a:lnSpc>
            </a:pPr>
            <a:r>
              <a:rPr lang="en-US" sz="2400" b="1" noProof="1"/>
              <a:t>Razor Pages Routing</a:t>
            </a:r>
          </a:p>
          <a:p>
            <a:pPr lvl="1">
              <a:lnSpc>
                <a:spcPct val="100000"/>
              </a:lnSpc>
            </a:pPr>
            <a:r>
              <a:rPr lang="en-US" sz="2200" b="1" noProof="1"/>
              <a:t>Route Constraints</a:t>
            </a:r>
          </a:p>
          <a:p>
            <a:pPr>
              <a:lnSpc>
                <a:spcPct val="100000"/>
              </a:lnSpc>
            </a:pPr>
            <a:r>
              <a:rPr lang="en-US" sz="2400" b="1" noProof="1"/>
              <a:t>Razor Class Libraries</a:t>
            </a:r>
          </a:p>
          <a:p>
            <a:pPr lvl="1">
              <a:lnSpc>
                <a:spcPct val="100000"/>
              </a:lnSpc>
            </a:pPr>
            <a:r>
              <a:rPr lang="en-US" sz="2200" b="1" noProof="1"/>
              <a:t>RCL Essentials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BE52B7-7A67-48FA-A804-2F218C63B0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Handling </a:t>
            </a:r>
            <a:r>
              <a:rPr lang="en-US" b="1" dirty="0">
                <a:solidFill>
                  <a:schemeClr val="bg1"/>
                </a:solidFill>
              </a:rPr>
              <a:t>request data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model binding </a:t>
            </a:r>
            <a:r>
              <a:rPr lang="en-US" dirty="0"/>
              <a:t>is done differently</a:t>
            </a:r>
          </a:p>
          <a:p>
            <a:pPr lvl="1"/>
            <a:r>
              <a:rPr lang="en-US" dirty="0"/>
              <a:t>Depends on the context and the format of the data sent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F40ACD-B3E3-4AC1-A85C-3668395D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Pages Form Submission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72EDF-1AB1-4301-AAF9-14EBA2FD86B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4E2F9-12BA-49DC-81D6-07C531A10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73" y="2499704"/>
            <a:ext cx="9311054" cy="40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4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45A649-0E4A-4FE2-BC5D-EDB10DF0A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000" dirty="0"/>
              <a:t>Binding Data in </a:t>
            </a:r>
            <a:r>
              <a:rPr lang="en-US" sz="3000" b="1" dirty="0">
                <a:solidFill>
                  <a:schemeClr val="bg1"/>
                </a:solidFill>
              </a:rPr>
              <a:t>Razor Pages </a:t>
            </a:r>
            <a:r>
              <a:rPr lang="en-US" sz="3000" dirty="0"/>
              <a:t>can be extracted into a separate model </a:t>
            </a:r>
          </a:p>
          <a:p>
            <a:pPr lvl="1"/>
            <a:r>
              <a:rPr lang="en-US" sz="2800" dirty="0"/>
              <a:t>As opposed to the previous examples with </a:t>
            </a:r>
            <a:r>
              <a:rPr lang="en-US" sz="2800" b="1" noProof="1">
                <a:solidFill>
                  <a:schemeClr val="bg1"/>
                </a:solidFill>
              </a:rPr>
              <a:t>UserProfile</a:t>
            </a:r>
          </a:p>
          <a:p>
            <a:pPr lvl="1"/>
            <a:r>
              <a:rPr lang="en-US" sz="2800" noProof="1"/>
              <a:t>Where </a:t>
            </a:r>
            <a:r>
              <a:rPr lang="en-US" sz="2800" b="1" noProof="1">
                <a:solidFill>
                  <a:schemeClr val="bg1"/>
                </a:solidFill>
              </a:rPr>
              <a:t>properties</a:t>
            </a:r>
            <a:r>
              <a:rPr lang="en-US" sz="2800" noProof="1"/>
              <a:t> were stored in the </a:t>
            </a:r>
            <a:r>
              <a:rPr lang="en-US" sz="2800" b="1" noProof="1">
                <a:solidFill>
                  <a:schemeClr val="bg1"/>
                </a:solidFill>
              </a:rPr>
              <a:t>Page</a:t>
            </a:r>
            <a:r>
              <a:rPr lang="en-US" sz="2800" noProof="1"/>
              <a:t>’s</a:t>
            </a:r>
            <a:r>
              <a:rPr lang="en-US" sz="2800" b="1" noProof="1">
                <a:solidFill>
                  <a:schemeClr val="bg1"/>
                </a:solidFill>
              </a:rPr>
              <a:t> .</a:t>
            </a:r>
            <a:r>
              <a:rPr lang="en-US" sz="2800" noProof="1"/>
              <a:t>cs 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EBD877-C712-404B-A055-CC4A1D09A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Pages Form Submission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DE35D-25E3-42BE-B1E6-83AD5A3C92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C1A130-B2AE-4A92-8BF7-BD7F3059D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311" y="3040334"/>
            <a:ext cx="9539378" cy="3440945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A377286-CCE3-45C3-86CD-8BBBF799BC69}"/>
              </a:ext>
            </a:extLst>
          </p:cNvPr>
          <p:cNvSpPr/>
          <p:nvPr/>
        </p:nvSpPr>
        <p:spPr bwMode="auto">
          <a:xfrm>
            <a:off x="8695592" y="1688177"/>
            <a:ext cx="3312906" cy="1352157"/>
          </a:xfrm>
          <a:prstGeom prst="wedgeRoundRectCallout">
            <a:avLst>
              <a:gd name="adj1" fmla="val -32685"/>
              <a:gd name="adj2" fmla="val 98888"/>
              <a:gd name="adj3" fmla="val 16667"/>
            </a:avLst>
          </a:prstGeom>
          <a:solidFill>
            <a:schemeClr val="dk2">
              <a:alpha val="92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BindProperty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attribute is used to bind the foreign model to the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binding 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mechanism of the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16184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45A649-0E4A-4FE2-BC5D-EDB10DF0A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25398" cy="5292598"/>
          </a:xfrm>
        </p:spPr>
        <p:txBody>
          <a:bodyPr/>
          <a:lstStyle/>
          <a:p>
            <a:r>
              <a:rPr lang="en-US" sz="3000" dirty="0"/>
              <a:t>Binding Data in </a:t>
            </a:r>
            <a:r>
              <a:rPr lang="en-US" sz="3000" b="1" dirty="0">
                <a:solidFill>
                  <a:schemeClr val="bg1"/>
                </a:solidFill>
              </a:rPr>
              <a:t>Razor Pages </a:t>
            </a:r>
            <a:r>
              <a:rPr lang="en-US" sz="3000" dirty="0"/>
              <a:t>can be extracted into a separate model </a:t>
            </a:r>
          </a:p>
          <a:p>
            <a:pPr lvl="1"/>
            <a:r>
              <a:rPr lang="en-US" sz="2800" dirty="0"/>
              <a:t>This can also be achieved by passing the </a:t>
            </a:r>
            <a:r>
              <a:rPr lang="en-US" sz="2800" b="1" dirty="0">
                <a:solidFill>
                  <a:schemeClr val="bg1"/>
                </a:solidFill>
              </a:rPr>
              <a:t>model</a:t>
            </a:r>
            <a:r>
              <a:rPr lang="en-US" sz="2800" dirty="0"/>
              <a:t> as a </a:t>
            </a:r>
            <a:r>
              <a:rPr lang="en-US" sz="2800" b="1" dirty="0">
                <a:solidFill>
                  <a:schemeClr val="bg1"/>
                </a:solidFill>
              </a:rPr>
              <a:t>parameter</a:t>
            </a:r>
            <a:r>
              <a:rPr lang="en-US" sz="2800" dirty="0"/>
              <a:t> to the </a:t>
            </a:r>
            <a:br>
              <a:rPr lang="en-US" sz="2800" dirty="0"/>
            </a:br>
            <a:r>
              <a:rPr lang="en-US" sz="2800" dirty="0"/>
              <a:t>handling </a:t>
            </a:r>
            <a:r>
              <a:rPr lang="en-US" sz="2800" b="1" dirty="0">
                <a:solidFill>
                  <a:schemeClr val="bg1"/>
                </a:solidFill>
              </a:rPr>
              <a:t>action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EBD877-C712-404B-A055-CC4A1D09A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Pages Form Submission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DE35D-25E3-42BE-B1E6-83AD5A3C92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90EFCFE-E317-41CB-9065-210D9FDC5C4A}"/>
              </a:ext>
            </a:extLst>
          </p:cNvPr>
          <p:cNvSpPr txBox="1">
            <a:spLocks/>
          </p:cNvSpPr>
          <p:nvPr/>
        </p:nvSpPr>
        <p:spPr>
          <a:xfrm>
            <a:off x="1161587" y="2840148"/>
            <a:ext cx="9983027" cy="33574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EditModel : PageModel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</a:t>
            </a:r>
            <a:r>
              <a:rPr lang="en-US" sz="1700" dirty="0">
                <a:ln w="0">
                  <a:noFill/>
                </a:ln>
                <a:solidFill>
                  <a:schemeClr val="bg1"/>
                </a:solidFill>
                <a:effectLst/>
              </a:rPr>
              <a:t>OnGet</a:t>
            </a:r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(int </a:t>
            </a:r>
            <a:r>
              <a:rPr lang="en-US" sz="1700" dirty="0">
                <a:ln w="0">
                  <a:noFill/>
                </a:ln>
                <a:solidFill>
                  <a:schemeClr val="bg1"/>
                </a:solidFill>
                <a:effectLst/>
              </a:rPr>
              <a:t>id</a:t>
            </a:r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7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Run logic for extracting and displaying Profile with given id</a:t>
            </a:r>
            <a:endParaRPr lang="en-US" sz="17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endParaRPr lang="en-US" sz="17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</a:t>
            </a:r>
            <a:r>
              <a:rPr lang="en-US" sz="1700" dirty="0">
                <a:ln w="0">
                  <a:noFill/>
                </a:ln>
                <a:solidFill>
                  <a:schemeClr val="bg1"/>
                </a:solidFill>
                <a:effectLst/>
              </a:rPr>
              <a:t>OnPut</a:t>
            </a:r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(UserProfile </a:t>
            </a:r>
            <a:r>
              <a:rPr lang="en-US" sz="1700" dirty="0">
                <a:ln w="0">
                  <a:noFill/>
                </a:ln>
                <a:solidFill>
                  <a:schemeClr val="bg1"/>
                </a:solidFill>
                <a:effectLst/>
              </a:rPr>
              <a:t>userProfile</a:t>
            </a:r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7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Run logic for processing Edit functionality on UserProfile</a:t>
            </a:r>
            <a:endParaRPr lang="en-US" sz="17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7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4327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56882-188C-480C-9997-3406E45DC9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478548"/>
            <a:ext cx="10961783" cy="768084"/>
          </a:xfrm>
        </p:spPr>
        <p:txBody>
          <a:bodyPr/>
          <a:lstStyle/>
          <a:p>
            <a:r>
              <a:rPr lang="en-US" dirty="0"/>
              <a:t>Razor Page Routing Conventions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5BC5C-D8C0-4054-9B8B-D5BE0588B1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Graphic 7" descr="Network">
            <a:extLst>
              <a:ext uri="{FF2B5EF4-FFF2-40B4-BE49-F238E27FC236}">
                <a16:creationId xmlns:a16="http://schemas.microsoft.com/office/drawing/2014/main" id="{53655BDE-B041-43AB-8194-1B64271E9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40115" y="908537"/>
            <a:ext cx="3311770" cy="33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8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CAF3A1-E4DC-4500-B1AB-81ADD1593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81436" cy="5201066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Razor Pages </a:t>
            </a:r>
            <a:r>
              <a:rPr lang="en-US" sz="3200" dirty="0"/>
              <a:t>conventional routing depends on the </a:t>
            </a:r>
            <a:r>
              <a:rPr lang="en-US" sz="3200" b="1" dirty="0">
                <a:solidFill>
                  <a:schemeClr val="bg1"/>
                </a:solidFill>
              </a:rPr>
              <a:t>file structure</a:t>
            </a:r>
          </a:p>
          <a:p>
            <a:pPr lvl="1"/>
            <a:endParaRPr lang="en-US" sz="3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4354A6-EC7A-4327-8C52-94FAC8AA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Pages Routing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3F92D-9E2D-4B50-B8AC-49EB8812972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594BE-7669-4E27-B633-319C2E537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37" y="1727166"/>
            <a:ext cx="8298125" cy="49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3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69CE03-C6EE-4906-BD03-411F40675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b="1" dirty="0">
                <a:solidFill>
                  <a:schemeClr val="bg1"/>
                </a:solidFill>
              </a:rPr>
              <a:t>route templates </a:t>
            </a:r>
            <a:r>
              <a:rPr lang="en-US" dirty="0"/>
              <a:t>are also an option in </a:t>
            </a:r>
            <a:r>
              <a:rPr lang="en-US" b="1" dirty="0">
                <a:solidFill>
                  <a:schemeClr val="bg1"/>
                </a:solidFill>
              </a:rPr>
              <a:t>Razor Pages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8A9F16-57B8-4EE8-99A6-AE3398183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 Routing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109D1-BB3D-4A43-9913-FB2993977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BCA666-860E-4078-8768-BEDF5EE7DF5F}"/>
              </a:ext>
            </a:extLst>
          </p:cNvPr>
          <p:cNvSpPr txBox="1">
            <a:spLocks/>
          </p:cNvSpPr>
          <p:nvPr/>
        </p:nvSpPr>
        <p:spPr>
          <a:xfrm>
            <a:off x="746566" y="1733563"/>
            <a:ext cx="5469596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@</a:t>
            </a:r>
            <a:r>
              <a:rPr lang="pt-BR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page</a:t>
            </a:r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"/</a:t>
            </a:r>
            <a:r>
              <a:rPr lang="pt-BR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users</a:t>
            </a:r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/</a:t>
            </a:r>
            <a:r>
              <a:rPr lang="pt-BR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profiles</a:t>
            </a:r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/{</a:t>
            </a:r>
            <a:r>
              <a:rPr lang="pt-BR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id</a:t>
            </a:r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}"</a:t>
            </a:r>
          </a:p>
          <a:p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@model UserProfileModel</a:t>
            </a:r>
          </a:p>
          <a:p>
            <a:endParaRPr lang="pt-BR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&lt;h1&gt;Welcome&lt;/h1&gt;</a:t>
            </a:r>
          </a:p>
          <a:p>
            <a:endParaRPr lang="pt-BR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&lt;h1&gt;Hey @Model.FirstName @Model.LastName!&lt;/h1&gt;</a:t>
            </a:r>
            <a:endParaRPr lang="en-US" sz="16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D2614F-848C-4472-ADEE-DF8F9D21F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47" y="3533469"/>
            <a:ext cx="9340361" cy="3223781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FDD251F-B7F3-408A-9E3D-FEB8C21756A4}"/>
              </a:ext>
            </a:extLst>
          </p:cNvPr>
          <p:cNvSpPr/>
          <p:nvPr/>
        </p:nvSpPr>
        <p:spPr bwMode="auto">
          <a:xfrm>
            <a:off x="6772326" y="1923470"/>
            <a:ext cx="4024628" cy="882654"/>
          </a:xfrm>
          <a:prstGeom prst="wedgeRoundRectCallout">
            <a:avLst>
              <a:gd name="adj1" fmla="val -114450"/>
              <a:gd name="adj2" fmla="val -43089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 route template 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passed after the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@page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6648222-C77F-43EE-9E15-650061ECFFD9}"/>
              </a:ext>
            </a:extLst>
          </p:cNvPr>
          <p:cNvSpPr/>
          <p:nvPr/>
        </p:nvSpPr>
        <p:spPr bwMode="auto">
          <a:xfrm>
            <a:off x="6772326" y="2902140"/>
            <a:ext cx="4024628" cy="882654"/>
          </a:xfrm>
          <a:prstGeom prst="wedgeRoundRectCallout">
            <a:avLst>
              <a:gd name="adj1" fmla="val -121684"/>
              <a:gd name="adj2" fmla="val -117798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 route template 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contain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 parameters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75337C6-D59B-4343-8929-F88482C79886}"/>
              </a:ext>
            </a:extLst>
          </p:cNvPr>
          <p:cNvSpPr/>
          <p:nvPr/>
        </p:nvSpPr>
        <p:spPr bwMode="auto">
          <a:xfrm>
            <a:off x="8299609" y="3900136"/>
            <a:ext cx="3695625" cy="1629884"/>
          </a:xfrm>
          <a:prstGeom prst="wedgeRoundRectCallout">
            <a:avLst>
              <a:gd name="adj1" fmla="val -43818"/>
              <a:gd name="adj2" fmla="val -7161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There are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reserved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route names, which you cannot use: </a:t>
            </a:r>
            <a:b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","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area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","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",</a:t>
            </a:r>
            <a:b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handler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","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058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570E34-F4B4-4E33-82AB-013BD376DD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916606" cy="5413787"/>
          </a:xfrm>
        </p:spPr>
        <p:txBody>
          <a:bodyPr>
            <a:normAutofit/>
          </a:bodyPr>
          <a:lstStyle/>
          <a:p>
            <a:r>
              <a:rPr lang="en-US" sz="3000" dirty="0"/>
              <a:t>You can also </a:t>
            </a:r>
            <a:r>
              <a:rPr lang="en-US" sz="3000" b="1" dirty="0">
                <a:solidFill>
                  <a:schemeClr val="bg1"/>
                </a:solidFill>
              </a:rPr>
              <a:t>conventionalize</a:t>
            </a:r>
            <a:r>
              <a:rPr lang="en-US" sz="3000" dirty="0"/>
              <a:t> the </a:t>
            </a:r>
            <a:r>
              <a:rPr lang="en-US" sz="3000" b="1" dirty="0">
                <a:solidFill>
                  <a:schemeClr val="bg1"/>
                </a:solidFill>
              </a:rPr>
              <a:t>route parameters </a:t>
            </a:r>
            <a:r>
              <a:rPr lang="en-US" sz="3000" dirty="0"/>
              <a:t>with your own</a:t>
            </a:r>
            <a:r>
              <a:rPr lang="en-US" sz="3000" b="1" dirty="0">
                <a:solidFill>
                  <a:schemeClr val="bg1"/>
                </a:solidFill>
              </a:rPr>
              <a:t> rules</a:t>
            </a:r>
          </a:p>
          <a:p>
            <a:pPr lvl="1"/>
            <a:r>
              <a:rPr lang="en-US" sz="2800" dirty="0"/>
              <a:t>For example, we want our </a:t>
            </a:r>
            <a:r>
              <a:rPr lang="en-US" sz="2800" b="1" dirty="0">
                <a:solidFill>
                  <a:schemeClr val="bg1"/>
                </a:solidFill>
              </a:rPr>
              <a:t>parameter</a:t>
            </a:r>
            <a:r>
              <a:rPr lang="en-US" sz="2800" dirty="0"/>
              <a:t> to consist only of </a:t>
            </a:r>
            <a:r>
              <a:rPr lang="en-US" sz="2800" b="1" dirty="0">
                <a:solidFill>
                  <a:schemeClr val="bg1"/>
                </a:solidFill>
              </a:rPr>
              <a:t>letters</a:t>
            </a:r>
          </a:p>
          <a:p>
            <a:pPr marL="609219" lvl="1" indent="0">
              <a:buNone/>
            </a:pPr>
            <a:endParaRPr lang="en-US" sz="2800" b="1" dirty="0">
              <a:solidFill>
                <a:schemeClr val="bg1"/>
              </a:solidFill>
            </a:endParaRPr>
          </a:p>
          <a:p>
            <a:pPr marL="609219" lvl="1" indent="0">
              <a:buNone/>
            </a:pPr>
            <a:endParaRPr lang="en-US" sz="2800" b="1" dirty="0">
              <a:solidFill>
                <a:schemeClr val="bg1"/>
              </a:solidFill>
            </a:endParaRPr>
          </a:p>
          <a:p>
            <a:pPr marL="609219" lvl="1" indent="0">
              <a:buNone/>
            </a:pPr>
            <a:endParaRPr lang="en-US" sz="2800" b="1" dirty="0">
              <a:solidFill>
                <a:schemeClr val="bg1"/>
              </a:solidFill>
            </a:endParaRPr>
          </a:p>
          <a:p>
            <a:pPr marL="609219" lvl="1" indent="0">
              <a:buNone/>
            </a:pPr>
            <a:endParaRPr lang="en-US" sz="3000" b="1" dirty="0">
              <a:solidFill>
                <a:schemeClr val="bg1"/>
              </a:solidFill>
            </a:endParaRPr>
          </a:p>
          <a:p>
            <a:r>
              <a:rPr lang="en-US" sz="3000" dirty="0"/>
              <a:t>Then we will use a </a:t>
            </a:r>
            <a:r>
              <a:rPr lang="en-US" sz="3000" b="1" dirty="0">
                <a:solidFill>
                  <a:schemeClr val="bg1"/>
                </a:solidFill>
              </a:rPr>
              <a:t>route constraint</a:t>
            </a:r>
            <a:endParaRPr lang="en-US" sz="3000" dirty="0"/>
          </a:p>
          <a:p>
            <a:pPr lvl="1"/>
            <a:r>
              <a:rPr lang="en-US" sz="2800" dirty="0"/>
              <a:t>This will ensure our route parameters are in </a:t>
            </a:r>
            <a:br>
              <a:rPr lang="en-US" sz="2800" dirty="0"/>
            </a:br>
            <a:r>
              <a:rPr lang="en-US" sz="2800" dirty="0"/>
              <a:t>just the right format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D8737-E42A-4464-B238-43182011A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 Routing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981AB-4042-4FF1-95BA-9C92683F52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E089E-1573-473D-9435-3A5274D93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12" b="4629"/>
          <a:stretch/>
        </p:blipFill>
        <p:spPr>
          <a:xfrm>
            <a:off x="1072661" y="2347545"/>
            <a:ext cx="10046677" cy="240030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BDD77A-CB55-49EF-B8D3-67B392C27E05}"/>
              </a:ext>
            </a:extLst>
          </p:cNvPr>
          <p:cNvGrpSpPr/>
          <p:nvPr/>
        </p:nvGrpSpPr>
        <p:grpSpPr>
          <a:xfrm>
            <a:off x="8238447" y="4867804"/>
            <a:ext cx="3327965" cy="1782093"/>
            <a:chOff x="6959035" y="4923948"/>
            <a:chExt cx="3327965" cy="17820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4D5463-36A4-4CAF-A716-ABE641755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9035" y="4923948"/>
              <a:ext cx="3255625" cy="178209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A53627-529F-4AC1-90D0-15F8D3F9490A}"/>
                </a:ext>
              </a:extLst>
            </p:cNvPr>
            <p:cNvSpPr/>
            <p:nvPr/>
          </p:nvSpPr>
          <p:spPr bwMode="auto">
            <a:xfrm>
              <a:off x="9979269" y="4960567"/>
              <a:ext cx="307731" cy="341195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724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A29C5D-AEC3-4C1A-A618-B1D00E16E6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Here is a small </a:t>
            </a:r>
            <a:r>
              <a:rPr lang="en-US" sz="3200" b="1" dirty="0">
                <a:solidFill>
                  <a:schemeClr val="bg1"/>
                </a:solidFill>
              </a:rPr>
              <a:t>reference</a:t>
            </a:r>
            <a:r>
              <a:rPr lang="en-US" sz="3200" dirty="0"/>
              <a:t> of the most important </a:t>
            </a:r>
            <a:r>
              <a:rPr lang="en-US" sz="3200" b="1" dirty="0">
                <a:solidFill>
                  <a:schemeClr val="bg1"/>
                </a:solidFill>
              </a:rPr>
              <a:t>route constraints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2E078E-B09F-439F-AF77-4CBE47BB7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 Routing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A04F7A9-A00D-4A72-BF9D-B82E8BE55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300126"/>
              </p:ext>
            </p:extLst>
          </p:nvPr>
        </p:nvGraphicFramePr>
        <p:xfrm>
          <a:off x="526794" y="1977908"/>
          <a:ext cx="11138412" cy="4419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874">
                  <a:extLst>
                    <a:ext uri="{9D8B030D-6E8A-4147-A177-3AD203B41FA5}">
                      <a16:colId xmlns:a16="http://schemas.microsoft.com/office/drawing/2014/main" val="1661651054"/>
                    </a:ext>
                  </a:extLst>
                </a:gridCol>
                <a:gridCol w="5580270">
                  <a:extLst>
                    <a:ext uri="{9D8B030D-6E8A-4147-A177-3AD203B41FA5}">
                      <a16:colId xmlns:a16="http://schemas.microsoft.com/office/drawing/2014/main" val="3844381778"/>
                    </a:ext>
                  </a:extLst>
                </a:gridCol>
                <a:gridCol w="2920268">
                  <a:extLst>
                    <a:ext uri="{9D8B030D-6E8A-4147-A177-3AD203B41FA5}">
                      <a16:colId xmlns:a16="http://schemas.microsoft.com/office/drawing/2014/main" val="19649699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Route Constraint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Use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Example Matches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0226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int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{id: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int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123, -232, 5444, 10903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6291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bool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{active: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bool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true, 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9808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decimal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{price: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decimal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-1,000.01, 49.90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6126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guid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{id: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guid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CD2C1638-1638-72D5-…</a:t>
                      </a:r>
                      <a:endParaRPr lang="en-US" sz="2000" b="0" noProof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731824"/>
                  </a:ext>
                </a:extLst>
              </a:tr>
              <a:tr h="37125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minlength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maxlength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{filename: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minlength(4)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 / {filename: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maxlength(8)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file / file.db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356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minvalue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maxvalue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{age: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min(18)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 / {age: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max(64)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19 / 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96349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length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range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{name: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length(5,20)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 / {age: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range(18,64)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File-of-base.db / 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56974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{name: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alpha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Donald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54283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regex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{sns: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regex(^//d{{3,7}}$)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4567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4451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required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{name: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required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Rick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639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372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87D474-31E4-4614-9FF1-79B5D6DBCB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Razor Class Libraries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6847BB-3E6C-4642-B5FE-AFF0CDF168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Creating reusable 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723BB-E557-467B-83FF-F15BC31BEC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3E9EB1-BECA-4D77-A975-C3D00E3A811D}"/>
              </a:ext>
            </a:extLst>
          </p:cNvPr>
          <p:cNvGrpSpPr/>
          <p:nvPr/>
        </p:nvGrpSpPr>
        <p:grpSpPr>
          <a:xfrm>
            <a:off x="4532316" y="1081453"/>
            <a:ext cx="3127367" cy="3127367"/>
            <a:chOff x="4532316" y="1125415"/>
            <a:chExt cx="3127367" cy="3127367"/>
          </a:xfrm>
        </p:grpSpPr>
        <p:pic>
          <p:nvPicPr>
            <p:cNvPr id="8" name="Graphic 7" descr="Laptop">
              <a:extLst>
                <a:ext uri="{FF2B5EF4-FFF2-40B4-BE49-F238E27FC236}">
                  <a16:creationId xmlns:a16="http://schemas.microsoft.com/office/drawing/2014/main" id="{ED1A799C-F8E3-42BD-80B7-67721E1AF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532316" y="1125415"/>
              <a:ext cx="3127367" cy="312736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4960EB-9EEC-42FE-93F2-193E7BE5280A}"/>
                </a:ext>
              </a:extLst>
            </p:cNvPr>
            <p:cNvSpPr txBox="1"/>
            <p:nvPr/>
          </p:nvSpPr>
          <p:spPr>
            <a:xfrm>
              <a:off x="5224753" y="1761014"/>
              <a:ext cx="1742492" cy="1424209"/>
            </a:xfrm>
            <a:prstGeom prst="rect">
              <a:avLst/>
            </a:prstGeom>
            <a:solidFill>
              <a:schemeClr val="accent6">
                <a:lumMod val="75000"/>
                <a:alpha val="0"/>
              </a:schemeClr>
            </a:solidFill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7500" b="1" dirty="0">
                  <a:solidFill>
                    <a:schemeClr val="bg2"/>
                  </a:solidFill>
                </a:rPr>
                <a:t>RCL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20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CE9E20-D11E-41A9-A5C1-A18F949BB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Razor components </a:t>
            </a:r>
            <a:r>
              <a:rPr lang="en-US" dirty="0"/>
              <a:t>can be built into a </a:t>
            </a:r>
            <a:r>
              <a:rPr lang="en-US" b="1" dirty="0">
                <a:solidFill>
                  <a:schemeClr val="bg1"/>
                </a:solidFill>
              </a:rPr>
              <a:t>R</a:t>
            </a:r>
            <a:r>
              <a:rPr lang="en-US" dirty="0"/>
              <a:t>azor </a:t>
            </a:r>
            <a:r>
              <a:rPr lang="en-US" b="1" dirty="0">
                <a:solidFill>
                  <a:schemeClr val="bg1"/>
                </a:solidFill>
              </a:rPr>
              <a:t>C</a:t>
            </a:r>
            <a:r>
              <a:rPr lang="en-US" dirty="0"/>
              <a:t>lass </a:t>
            </a:r>
            <a:r>
              <a:rPr lang="en-US" b="1" dirty="0">
                <a:solidFill>
                  <a:schemeClr val="bg1"/>
                </a:solidFill>
              </a:rPr>
              <a:t>L</a:t>
            </a:r>
            <a:r>
              <a:rPr lang="en-US" dirty="0"/>
              <a:t>ibrary (</a:t>
            </a:r>
            <a:r>
              <a:rPr lang="en-US" b="1" dirty="0">
                <a:solidFill>
                  <a:schemeClr val="bg1"/>
                </a:solidFill>
              </a:rPr>
              <a:t>RCL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Razor Views, Pages, Controllers, Page Models</a:t>
            </a:r>
          </a:p>
          <a:p>
            <a:pPr lvl="1"/>
            <a:r>
              <a:rPr lang="en-US" dirty="0"/>
              <a:t>View Components, Data Models etc...</a:t>
            </a:r>
          </a:p>
          <a:p>
            <a:r>
              <a:rPr lang="en-US" b="1" dirty="0">
                <a:solidFill>
                  <a:schemeClr val="bg1"/>
                </a:solidFill>
              </a:rPr>
              <a:t>RCL</a:t>
            </a:r>
            <a:r>
              <a:rPr lang="en-US" dirty="0"/>
              <a:t>s can be packaged and reused</a:t>
            </a:r>
          </a:p>
          <a:p>
            <a:pPr lvl="1"/>
            <a:r>
              <a:rPr lang="en-US" dirty="0"/>
              <a:t>Apps can include </a:t>
            </a:r>
            <a:r>
              <a:rPr lang="en-US" b="1" dirty="0">
                <a:solidFill>
                  <a:schemeClr val="bg1"/>
                </a:solidFill>
              </a:rPr>
              <a:t>RCL</a:t>
            </a:r>
            <a:r>
              <a:rPr lang="en-US" dirty="0"/>
              <a:t> and override views and pages it contains</a:t>
            </a:r>
          </a:p>
          <a:p>
            <a:pPr lvl="1"/>
            <a:r>
              <a:rPr lang="en-US" dirty="0"/>
              <a:t>There can be duplicate views, partials, pages etc. </a:t>
            </a:r>
          </a:p>
          <a:p>
            <a:pPr lvl="2"/>
            <a:r>
              <a:rPr lang="en-US" dirty="0"/>
              <a:t>In that case the </a:t>
            </a:r>
            <a:r>
              <a:rPr lang="en-US" b="1" dirty="0">
                <a:solidFill>
                  <a:schemeClr val="bg1"/>
                </a:solidFill>
              </a:rPr>
              <a:t>Web App</a:t>
            </a:r>
            <a:r>
              <a:rPr lang="en-US" dirty="0"/>
              <a:t>’s component takes </a:t>
            </a:r>
            <a:r>
              <a:rPr lang="en-US" b="1" dirty="0">
                <a:solidFill>
                  <a:schemeClr val="bg1"/>
                </a:solidFill>
              </a:rPr>
              <a:t>precedence</a:t>
            </a:r>
          </a:p>
          <a:p>
            <a:r>
              <a:rPr lang="en-US" b="1" dirty="0">
                <a:solidFill>
                  <a:schemeClr val="bg1"/>
                </a:solidFill>
              </a:rPr>
              <a:t>RCL</a:t>
            </a:r>
            <a:r>
              <a:rPr lang="en-US" dirty="0"/>
              <a:t>s can be referenced through </a:t>
            </a:r>
            <a:r>
              <a:rPr lang="en-US" b="1" dirty="0">
                <a:solidFill>
                  <a:schemeClr val="bg1"/>
                </a:solidFill>
              </a:rPr>
              <a:t>NuGet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project reference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563DCA-C65A-4FE3-87AA-8C6661DE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Class Libraries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E63DD-23B1-4256-AB64-566E9DC6F7A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29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8426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0D6256-C75A-42B7-95DF-8B7854E23B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6766" y="1196130"/>
            <a:ext cx="11910242" cy="520106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Razor Class Libraries </a:t>
            </a:r>
            <a:r>
              <a:rPr lang="en-US" sz="3000" dirty="0"/>
              <a:t>are similar to </a:t>
            </a:r>
            <a:r>
              <a:rPr lang="en-US" sz="3000" b="1" dirty="0">
                <a:solidFill>
                  <a:schemeClr val="bg1"/>
                </a:solidFill>
              </a:rPr>
              <a:t>ASP.NET Core Web apps </a:t>
            </a:r>
            <a:r>
              <a:rPr lang="en-US" sz="3000" dirty="0"/>
              <a:t>by structure</a:t>
            </a:r>
          </a:p>
          <a:p>
            <a:pPr lvl="1"/>
            <a:r>
              <a:rPr lang="en-US" sz="2800" dirty="0"/>
              <a:t>It is recommended to put custom </a:t>
            </a:r>
            <a:r>
              <a:rPr lang="en-US" sz="2800" b="1" dirty="0">
                <a:solidFill>
                  <a:schemeClr val="bg1"/>
                </a:solidFill>
              </a:rPr>
              <a:t>UI</a:t>
            </a:r>
            <a:r>
              <a:rPr lang="en-US" sz="2800" dirty="0"/>
              <a:t> pieces to </a:t>
            </a:r>
            <a:r>
              <a:rPr lang="en-US" sz="2800" b="1" dirty="0">
                <a:solidFill>
                  <a:schemeClr val="bg1"/>
                </a:solidFill>
              </a:rPr>
              <a:t>Areas</a:t>
            </a:r>
          </a:p>
          <a:p>
            <a:pPr lvl="1"/>
            <a:r>
              <a:rPr lang="en-US" sz="2800" dirty="0"/>
              <a:t>But you can also follow a default architecture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2900" dirty="0"/>
          </a:p>
          <a:p>
            <a:pPr lvl="1"/>
            <a:r>
              <a:rPr lang="en-US" sz="2900" dirty="0"/>
              <a:t>The </a:t>
            </a:r>
            <a:r>
              <a:rPr lang="en-US" sz="2900" b="1" dirty="0">
                <a:solidFill>
                  <a:schemeClr val="bg1"/>
                </a:solidFill>
              </a:rPr>
              <a:t>second example </a:t>
            </a:r>
            <a:r>
              <a:rPr lang="en-US" sz="2900" dirty="0"/>
              <a:t>is casually used to reference </a:t>
            </a:r>
            <a:r>
              <a:rPr lang="en-US" sz="2900" b="1" dirty="0">
                <a:solidFill>
                  <a:schemeClr val="bg1"/>
                </a:solidFill>
              </a:rPr>
              <a:t>RCL</a:t>
            </a:r>
            <a:r>
              <a:rPr lang="en-US" sz="2900" dirty="0"/>
              <a:t> content as it</a:t>
            </a:r>
            <a:br>
              <a:rPr lang="en-US" sz="2900" dirty="0"/>
            </a:br>
            <a:r>
              <a:rPr lang="en-US" sz="2900" dirty="0"/>
              <a:t>was part of the </a:t>
            </a:r>
            <a:r>
              <a:rPr lang="en-US" sz="2900" b="1" dirty="0">
                <a:solidFill>
                  <a:schemeClr val="bg1"/>
                </a:solidFill>
              </a:rPr>
              <a:t>Web App</a:t>
            </a:r>
            <a:r>
              <a:rPr lang="en-US" sz="2900" dirty="0"/>
              <a:t>’s </a:t>
            </a:r>
            <a:r>
              <a:rPr lang="en-US" sz="2900" b="1" dirty="0">
                <a:solidFill>
                  <a:schemeClr val="bg1"/>
                </a:solidFill>
              </a:rPr>
              <a:t>Pages</a:t>
            </a:r>
            <a:r>
              <a:rPr lang="en-US" sz="2900" dirty="0"/>
              <a:t> folder. Like an </a:t>
            </a:r>
            <a:r>
              <a:rPr lang="en-US" sz="2900" b="1" dirty="0">
                <a:solidFill>
                  <a:schemeClr val="bg1"/>
                </a:solidFill>
              </a:rPr>
              <a:t>extension</a:t>
            </a:r>
            <a:r>
              <a:rPr lang="en-US" sz="29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752B1E-D722-4B4F-BA81-D48EF13D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Class Libraries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A0AF0-7C13-4D8E-9B76-E3BB091A684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8284B-D2D5-443D-99B4-CCE7AEB11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629" y="3023273"/>
            <a:ext cx="3372110" cy="19368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C05D41-4DCB-492C-84D8-0EA5A5FF8E76}"/>
              </a:ext>
            </a:extLst>
          </p:cNvPr>
          <p:cNvSpPr txBox="1"/>
          <p:nvPr/>
        </p:nvSpPr>
        <p:spPr>
          <a:xfrm>
            <a:off x="2933684" y="6217514"/>
            <a:ext cx="6436406" cy="5397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/>
              <a:t>You can see a Razor UI Class Library demo application </a:t>
            </a:r>
            <a:r>
              <a:rPr lang="en-US" sz="2000" dirty="0">
                <a:hlinkClick r:id="rId3"/>
              </a:rPr>
              <a:t>here</a:t>
            </a:r>
            <a:r>
              <a:rPr lang="en-US" sz="20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C480F4-58B5-40E8-8490-ED843884A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246" y="3023273"/>
            <a:ext cx="2925687" cy="194215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481FAB7-E87F-4B87-8B79-CDF86A5BAF3B}"/>
              </a:ext>
            </a:extLst>
          </p:cNvPr>
          <p:cNvGrpSpPr/>
          <p:nvPr/>
        </p:nvGrpSpPr>
        <p:grpSpPr>
          <a:xfrm>
            <a:off x="5437014" y="3163618"/>
            <a:ext cx="1649585" cy="1649585"/>
            <a:chOff x="5437014" y="3242747"/>
            <a:chExt cx="1649585" cy="1649585"/>
          </a:xfrm>
        </p:grpSpPr>
        <p:pic>
          <p:nvPicPr>
            <p:cNvPr id="9" name="Graphic 8" descr="Monitor">
              <a:extLst>
                <a:ext uri="{FF2B5EF4-FFF2-40B4-BE49-F238E27FC236}">
                  <a16:creationId xmlns:a16="http://schemas.microsoft.com/office/drawing/2014/main" id="{1A93BA67-3823-4386-9E1B-6B13C907F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437014" y="3242747"/>
              <a:ext cx="1649585" cy="164958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A268F9-9BA4-4F44-A89F-947556C3B2A5}"/>
                </a:ext>
              </a:extLst>
            </p:cNvPr>
            <p:cNvSpPr txBox="1"/>
            <p:nvPr/>
          </p:nvSpPr>
          <p:spPr>
            <a:xfrm>
              <a:off x="5614102" y="3695986"/>
              <a:ext cx="1298781" cy="528131"/>
            </a:xfrm>
            <a:prstGeom prst="rect">
              <a:avLst/>
            </a:prstGeom>
            <a:solidFill>
              <a:schemeClr val="bg2">
                <a:alpha val="15000"/>
              </a:schemeClr>
            </a:solidFill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dirty="0">
                  <a:solidFill>
                    <a:schemeClr val="accent6">
                      <a:lumMod val="10000"/>
                    </a:schemeClr>
                  </a:solidFill>
                  <a:latin typeface="Arial Rounded MT Bold" panose="020F0704030504030204" pitchFamily="34" charset="0"/>
                </a:rPr>
                <a:t>@Pages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483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FDC8D1-60C1-462E-B5F9-89A1044749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01" y="1196130"/>
            <a:ext cx="12001598" cy="5380516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Razor Class Libraries </a:t>
            </a:r>
            <a:r>
              <a:rPr lang="en-US" dirty="0"/>
              <a:t>content can be overridden pretty easily</a:t>
            </a:r>
          </a:p>
          <a:p>
            <a:pPr lvl="1"/>
            <a:r>
              <a:rPr lang="en-US" sz="2900" dirty="0"/>
              <a:t>As it was stated earlier, </a:t>
            </a:r>
            <a:r>
              <a:rPr lang="en-US" sz="2800" dirty="0"/>
              <a:t>the </a:t>
            </a:r>
            <a:r>
              <a:rPr lang="en-US" sz="2800" b="1" dirty="0">
                <a:solidFill>
                  <a:schemeClr val="bg1"/>
                </a:solidFill>
              </a:rPr>
              <a:t>app</a:t>
            </a:r>
            <a:r>
              <a:rPr lang="en-US" sz="2800" dirty="0"/>
              <a:t>’s </a:t>
            </a:r>
            <a:r>
              <a:rPr lang="en-US" sz="2800" b="1" dirty="0">
                <a:solidFill>
                  <a:schemeClr val="bg1"/>
                </a:solidFill>
              </a:rPr>
              <a:t>components</a:t>
            </a:r>
            <a:r>
              <a:rPr lang="en-US" sz="2800" dirty="0"/>
              <a:t> take </a:t>
            </a:r>
            <a:r>
              <a:rPr lang="en-US" sz="2800" b="1" dirty="0">
                <a:solidFill>
                  <a:schemeClr val="bg1"/>
                </a:solidFill>
              </a:rPr>
              <a:t>precedence</a:t>
            </a:r>
          </a:p>
          <a:p>
            <a:pPr lvl="2"/>
            <a:r>
              <a:rPr lang="en-US" sz="2700" dirty="0"/>
              <a:t>In the event of a conflict (duplicate components)</a:t>
            </a:r>
          </a:p>
          <a:p>
            <a:pPr lvl="1"/>
            <a:endParaRPr lang="en-US" sz="29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B02A5D-6C55-4031-BA27-3DA601298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Class Libraries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6F051-7C55-4DF3-BAFF-7B0FA4E2CE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78F47-80FF-4C8E-80F3-205AB4006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365" y="3429000"/>
            <a:ext cx="3357197" cy="221520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495BE494-D917-4420-8EBD-E7E99E38386E}"/>
              </a:ext>
            </a:extLst>
          </p:cNvPr>
          <p:cNvSpPr/>
          <p:nvPr/>
        </p:nvSpPr>
        <p:spPr bwMode="auto">
          <a:xfrm>
            <a:off x="4923014" y="3429000"/>
            <a:ext cx="2444941" cy="882654"/>
          </a:xfrm>
          <a:prstGeom prst="wedgeRoundRectCallout">
            <a:avLst>
              <a:gd name="adj1" fmla="val -66900"/>
              <a:gd name="adj2" fmla="val 1401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want to override this page in the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RCL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0CCE80-2FC8-4A5C-97BE-7AF52C6D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22" y="3429000"/>
            <a:ext cx="2884556" cy="2742109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4BB609A-7794-4F7F-B874-5B17443CCFA5}"/>
              </a:ext>
            </a:extLst>
          </p:cNvPr>
          <p:cNvSpPr/>
          <p:nvPr/>
        </p:nvSpPr>
        <p:spPr bwMode="auto">
          <a:xfrm>
            <a:off x="5436625" y="4800054"/>
            <a:ext cx="2362153" cy="1255619"/>
          </a:xfrm>
          <a:prstGeom prst="wedgeRoundRectCallout">
            <a:avLst>
              <a:gd name="adj1" fmla="val 97098"/>
              <a:gd name="adj2" fmla="val 295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’s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in the same area and takes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precedence</a:t>
            </a:r>
          </a:p>
        </p:txBody>
      </p:sp>
    </p:spTree>
    <p:extLst>
      <p:ext uri="{BB962C8B-B14F-4D97-AF65-F5344CB8AC3E}">
        <p14:creationId xmlns:p14="http://schemas.microsoft.com/office/powerpoint/2010/main" val="331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E3AECD-6CA0-4208-8CB3-FDFCF71007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951010"/>
            <a:ext cx="10961783" cy="768084"/>
          </a:xfrm>
        </p:spPr>
        <p:txBody>
          <a:bodyPr/>
          <a:lstStyle/>
          <a:p>
            <a:r>
              <a:rPr lang="en-US" dirty="0"/>
              <a:t>Razor Class Libraries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6F1F1B-42CB-4D9A-ABCA-DBAF9C4F58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736623"/>
            <a:ext cx="10961783" cy="499819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DE85C-5A10-4D7E-96E2-C53952709F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57ECC4-0FC2-41C8-A457-4E2A0835639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990" y="621558"/>
            <a:ext cx="3065453" cy="37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77411" y="1293737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81899" y="3303461"/>
            <a:ext cx="2883428" cy="3120594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590A806-0A84-4D36-BED0-A1686C4CE8EA}"/>
              </a:ext>
            </a:extLst>
          </p:cNvPr>
          <p:cNvSpPr txBox="1">
            <a:spLocks/>
          </p:cNvSpPr>
          <p:nvPr/>
        </p:nvSpPr>
        <p:spPr>
          <a:xfrm>
            <a:off x="684886" y="1489681"/>
            <a:ext cx="7766664" cy="4773613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ASP.NET Core 2.2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1"/>
                </a:solidFill>
              </a:rPr>
              <a:t>New Features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1"/>
                </a:solidFill>
              </a:rPr>
              <a:t>Migrating to ASP.NET Core 2.2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Razor Pages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1"/>
                </a:solidFill>
              </a:rPr>
              <a:t>Essentials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1"/>
                </a:solidFill>
              </a:rPr>
              <a:t>Simple syntax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Razor Pages Routing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1"/>
                </a:solidFill>
              </a:rPr>
              <a:t>Route Constraints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Razor Class Libraries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1"/>
                </a:solidFill>
              </a:rPr>
              <a:t>RCL Essentials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4" t="-11319" r="-15784" b="-11319"/>
          <a:stretch/>
        </p:blipFill>
        <p:spPr>
          <a:xfrm>
            <a:off x="8884387" y="5566366"/>
            <a:ext cx="224022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r="-24437" b="-5187"/>
          <a:stretch/>
        </p:blipFill>
        <p:spPr>
          <a:xfrm>
            <a:off x="6963155" y="5566366"/>
            <a:ext cx="159302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6365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1131008" y="2067925"/>
            <a:ext cx="5023218" cy="1439625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2" t="-29177" r="-15162" b="-29177"/>
          <a:stretch/>
        </p:blipFill>
        <p:spPr>
          <a:xfrm>
            <a:off x="4920397" y="4064377"/>
            <a:ext cx="6140594" cy="1439625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/>
        </p:blipFill>
        <p:spPr>
          <a:xfrm>
            <a:off x="6426115" y="2067925"/>
            <a:ext cx="1962778" cy="1439625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1" t="-3201" r="-3201" b="-3201"/>
          <a:stretch/>
        </p:blipFill>
        <p:spPr>
          <a:xfrm>
            <a:off x="8660782" y="2067925"/>
            <a:ext cx="2400210" cy="1439625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05" t="-5874" r="-9305" b="-12736"/>
          <a:stretch/>
        </p:blipFill>
        <p:spPr>
          <a:xfrm>
            <a:off x="1131009" y="4064377"/>
            <a:ext cx="3383118" cy="1439625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60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2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E978D3-63C8-4F67-8C46-E0FD2C5D8A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112193"/>
            <a:ext cx="10961783" cy="768084"/>
          </a:xfrm>
        </p:spPr>
        <p:txBody>
          <a:bodyPr/>
          <a:lstStyle/>
          <a:p>
            <a:r>
              <a:rPr lang="en-US" dirty="0"/>
              <a:t>ASP.NET Core Latest Changes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2940D9-E329-45C8-A1A4-2BA399EAEC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897806"/>
            <a:ext cx="10961783" cy="499819"/>
          </a:xfrm>
        </p:spPr>
        <p:txBody>
          <a:bodyPr/>
          <a:lstStyle/>
          <a:p>
            <a:r>
              <a:rPr lang="en-US" dirty="0"/>
              <a:t>What's new and</a:t>
            </a:r>
            <a:r>
              <a:rPr lang="bg-BG" dirty="0"/>
              <a:t> </a:t>
            </a:r>
            <a:r>
              <a:rPr lang="en-US" dirty="0"/>
              <a:t>how to upgrade to 2.2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64CA9-B3C4-46BA-9F2D-2C27A82BDF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77FB11-8DD5-4B7A-A995-D0CC91B03D4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938" y="551947"/>
            <a:ext cx="3480193" cy="403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0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A5BB1-D2CD-4C5F-9EF0-C53DD4C407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u="sng" dirty="0"/>
              <a:t>Razor Pages</a:t>
            </a:r>
            <a:r>
              <a:rPr lang="en-US" dirty="0"/>
              <a:t> (page-focused web functionality)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ASP.NET Core metapackage (</a:t>
            </a:r>
            <a:r>
              <a:rPr lang="en-US" dirty="0" err="1"/>
              <a:t>Microsoft.AspNetCore.App</a:t>
            </a:r>
            <a:r>
              <a:rPr lang="en-US" dirty="0"/>
              <a:t>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.NET Standard 2.0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err="1"/>
              <a:t>IConfiguration</a:t>
            </a:r>
            <a:r>
              <a:rPr lang="en-US" dirty="0"/>
              <a:t> instance is added to the services container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Logging is incorporated into the DI system by default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Automatic use of anti-forgery tokens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Automatic </a:t>
            </a:r>
            <a:r>
              <a:rPr lang="en-US" dirty="0" err="1"/>
              <a:t>precompilation</a:t>
            </a:r>
            <a:r>
              <a:rPr lang="en-US" dirty="0"/>
              <a:t> for views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Kestrel, authentication and identity updates and improvements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Added Single Page Application (SPA) project templates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2AD169-3175-40EA-8ABD-982A88EE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in ASP.NET Core 2.0 (2017-08-14)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9A392-F534-4E5A-B77D-F9DD58BD00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26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A5BB1-D2CD-4C5F-9EF0-C53DD4C407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420806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Support for </a:t>
            </a:r>
            <a:r>
              <a:rPr lang="en-US" dirty="0" err="1"/>
              <a:t>SignalR</a:t>
            </a:r>
            <a:endParaRPr lang="en-US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Razor Pages support areas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u="sng" dirty="0"/>
              <a:t>Razor class libraries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Identity UI library &amp; scaffolding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Enabling HTTPS in Kestrel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GDPR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Integration Tests (</a:t>
            </a:r>
            <a:r>
              <a:rPr lang="en-US" dirty="0" err="1"/>
              <a:t>WebApplicationFactory</a:t>
            </a:r>
            <a:r>
              <a:rPr lang="en-US" dirty="0"/>
              <a:t>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err="1"/>
              <a:t>IHttpClientFactory</a:t>
            </a:r>
            <a:r>
              <a:rPr lang="en-US" dirty="0"/>
              <a:t> service for creating </a:t>
            </a:r>
            <a:r>
              <a:rPr lang="en-US" dirty="0" err="1"/>
              <a:t>HttpClients</a:t>
            </a:r>
            <a:endParaRPr lang="en-US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Descriptive web APIs (</a:t>
            </a:r>
            <a:r>
              <a:rPr lang="en-US" dirty="0" err="1"/>
              <a:t>ActionResult</a:t>
            </a:r>
            <a:r>
              <a:rPr lang="en-US" dirty="0"/>
              <a:t>&lt;T&gt;, [</a:t>
            </a:r>
            <a:r>
              <a:rPr lang="en-US" dirty="0" err="1"/>
              <a:t>ApiController</a:t>
            </a:r>
            <a:r>
              <a:rPr lang="en-US" dirty="0"/>
              <a:t>])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MVC compatibility version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2AD169-3175-40EA-8ABD-982A88EE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in ASP.NET Core 2.1 (2018-05-30)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9A392-F534-4E5A-B77D-F9DD58BD00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44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966A72-C636-4A4A-B74D-45008C2C32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1890229" cy="5201066"/>
          </a:xfrm>
        </p:spPr>
        <p:txBody>
          <a:bodyPr>
            <a:noAutofit/>
          </a:bodyPr>
          <a:lstStyle/>
          <a:p>
            <a:r>
              <a:rPr lang="en-US" sz="3100" dirty="0"/>
              <a:t>Better integration with popular Open API (</a:t>
            </a:r>
            <a:r>
              <a:rPr lang="en-US" sz="3100" dirty="0">
                <a:hlinkClick r:id="rId2"/>
              </a:rPr>
              <a:t>Swagger</a:t>
            </a:r>
            <a:r>
              <a:rPr lang="en-US" sz="3100" dirty="0"/>
              <a:t>) libraries including design-time checks with code analyzers (</a:t>
            </a:r>
            <a:r>
              <a:rPr lang="en-US" sz="3100" dirty="0">
                <a:hlinkClick r:id="rId3"/>
              </a:rPr>
              <a:t>link</a:t>
            </a:r>
            <a:r>
              <a:rPr lang="en-US" sz="3100" dirty="0"/>
              <a:t>)</a:t>
            </a:r>
          </a:p>
          <a:p>
            <a:r>
              <a:rPr lang="en-US" sz="3100" dirty="0"/>
              <a:t>Introduction of Endpoint Routing with up to 20% improved routing</a:t>
            </a:r>
            <a:br>
              <a:rPr lang="en-US" sz="3100" dirty="0"/>
            </a:br>
            <a:r>
              <a:rPr lang="en-US" sz="3100" dirty="0"/>
              <a:t>performance in MVC (</a:t>
            </a:r>
            <a:r>
              <a:rPr lang="en-US" sz="3100" dirty="0">
                <a:hlinkClick r:id="rId4"/>
              </a:rPr>
              <a:t>link</a:t>
            </a:r>
            <a:r>
              <a:rPr lang="en-US" sz="3100" dirty="0"/>
              <a:t>)</a:t>
            </a:r>
          </a:p>
          <a:p>
            <a:pPr lvl="1"/>
            <a:r>
              <a:rPr lang="en-US" sz="2900" dirty="0"/>
              <a:t>Improved URL generation with the </a:t>
            </a:r>
            <a:r>
              <a:rPr lang="en-US" sz="2900" dirty="0" err="1"/>
              <a:t>LinkGenerator</a:t>
            </a:r>
            <a:r>
              <a:rPr lang="en-US" sz="2900" dirty="0"/>
              <a:t> class &amp; support for</a:t>
            </a:r>
            <a:br>
              <a:rPr lang="en-US" sz="2900" dirty="0"/>
            </a:br>
            <a:r>
              <a:rPr lang="en-US" sz="2900" dirty="0"/>
              <a:t>route Parameter Transformers</a:t>
            </a:r>
            <a:r>
              <a:rPr lang="bg-BG" sz="2900" dirty="0"/>
              <a:t> </a:t>
            </a:r>
            <a:r>
              <a:rPr lang="en-US" sz="2900" dirty="0"/>
              <a:t>(e.g. slugify) </a:t>
            </a:r>
            <a:r>
              <a:rPr lang="bg-BG" sz="2900" dirty="0"/>
              <a:t>(</a:t>
            </a:r>
            <a:r>
              <a:rPr lang="en-US" sz="2900" dirty="0">
                <a:hlinkClick r:id="rId5"/>
              </a:rPr>
              <a:t>link</a:t>
            </a:r>
            <a:r>
              <a:rPr lang="bg-BG" sz="2900" dirty="0"/>
              <a:t>)</a:t>
            </a:r>
            <a:endParaRPr lang="en-US" sz="2900" dirty="0"/>
          </a:p>
          <a:p>
            <a:r>
              <a:rPr lang="en-US" sz="3100" dirty="0"/>
              <a:t>New Health Checks API for application health monitoring</a:t>
            </a:r>
            <a:r>
              <a:rPr lang="bg-BG" sz="3100" dirty="0"/>
              <a:t> (</a:t>
            </a:r>
            <a:r>
              <a:rPr lang="en-US" sz="3100" dirty="0">
                <a:hlinkClick r:id="rId6"/>
              </a:rPr>
              <a:t>link</a:t>
            </a:r>
            <a:r>
              <a:rPr lang="en-US" sz="3100" dirty="0"/>
              <a:t>)</a:t>
            </a:r>
          </a:p>
          <a:p>
            <a:r>
              <a:rPr lang="en-US" sz="3100" dirty="0"/>
              <a:t>Up to 400% improved throughput on IIS due to in-process hosting</a:t>
            </a:r>
            <a:br>
              <a:rPr lang="en-US" sz="3100" dirty="0"/>
            </a:br>
            <a:r>
              <a:rPr lang="en-US" sz="3100" dirty="0"/>
              <a:t>support (</a:t>
            </a:r>
            <a:r>
              <a:rPr lang="en-US" sz="3100" dirty="0">
                <a:hlinkClick r:id="rId7"/>
              </a:rPr>
              <a:t>link</a:t>
            </a:r>
            <a:r>
              <a:rPr lang="en-US" sz="3100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E1AE6B-D7EC-445C-B17B-0A0AB7E85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new in ASP.NET Core 2.2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FC46B-DD45-4907-9ECB-9E65264459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3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966A72-C636-4A4A-B74D-45008C2C32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1890229" cy="5201066"/>
          </a:xfrm>
        </p:spPr>
        <p:txBody>
          <a:bodyPr>
            <a:noAutofit/>
          </a:bodyPr>
          <a:lstStyle/>
          <a:p>
            <a:r>
              <a:rPr lang="en-US" sz="3100" dirty="0"/>
              <a:t>Up to 15% improved MVC model validation performance (</a:t>
            </a:r>
            <a:r>
              <a:rPr lang="en-US" sz="3100" dirty="0">
                <a:hlinkClick r:id="rId2"/>
              </a:rPr>
              <a:t>link</a:t>
            </a:r>
            <a:r>
              <a:rPr lang="en-US" sz="3100" dirty="0"/>
              <a:t>)</a:t>
            </a:r>
          </a:p>
          <a:p>
            <a:r>
              <a:rPr lang="en-US" sz="3100" dirty="0"/>
              <a:t>Problem Details (RFC 7807) support in MVC for detailed API error</a:t>
            </a:r>
            <a:br>
              <a:rPr lang="en-US" sz="3100" dirty="0"/>
            </a:br>
            <a:r>
              <a:rPr lang="en-US" sz="3100" dirty="0"/>
              <a:t>results (</a:t>
            </a:r>
            <a:r>
              <a:rPr lang="en-US" sz="3100" dirty="0" err="1"/>
              <a:t>ProblemDetails</a:t>
            </a:r>
            <a:r>
              <a:rPr lang="en-US" sz="3100" dirty="0"/>
              <a:t> class) (</a:t>
            </a:r>
            <a:r>
              <a:rPr lang="en-US" sz="3100" dirty="0">
                <a:hlinkClick r:id="rId3"/>
              </a:rPr>
              <a:t>link</a:t>
            </a:r>
            <a:r>
              <a:rPr lang="en-US" sz="3100" dirty="0"/>
              <a:t>)</a:t>
            </a:r>
          </a:p>
          <a:p>
            <a:r>
              <a:rPr lang="en-US" sz="3100" dirty="0"/>
              <a:t>Preview of HTTP/2 server support in ASP.NET Core</a:t>
            </a:r>
            <a:r>
              <a:rPr lang="bg-BG" sz="3100" dirty="0"/>
              <a:t> (</a:t>
            </a:r>
            <a:r>
              <a:rPr lang="en-US" sz="3100" dirty="0">
                <a:hlinkClick r:id="rId4"/>
              </a:rPr>
              <a:t>link</a:t>
            </a:r>
            <a:r>
              <a:rPr lang="en-US" sz="3100" dirty="0"/>
              <a:t>)</a:t>
            </a:r>
          </a:p>
          <a:p>
            <a:r>
              <a:rPr lang="en-US" sz="3100" dirty="0"/>
              <a:t>Template updates for Bootstrap 4 and Angular 6</a:t>
            </a:r>
          </a:p>
          <a:p>
            <a:r>
              <a:rPr lang="en-US" sz="3100" dirty="0"/>
              <a:t>Java client (including Android apps) for ASP.NET Core </a:t>
            </a:r>
            <a:r>
              <a:rPr lang="en-US" sz="3100" dirty="0" err="1"/>
              <a:t>SignalR</a:t>
            </a:r>
            <a:r>
              <a:rPr lang="en-US" sz="3100" dirty="0"/>
              <a:t> (</a:t>
            </a:r>
            <a:r>
              <a:rPr lang="en-US" sz="3100" dirty="0">
                <a:hlinkClick r:id="rId5"/>
              </a:rPr>
              <a:t>link</a:t>
            </a:r>
            <a:r>
              <a:rPr lang="en-US" sz="3100" dirty="0"/>
              <a:t>)</a:t>
            </a:r>
          </a:p>
          <a:p>
            <a:r>
              <a:rPr lang="en-US" sz="3100" dirty="0"/>
              <a:t>Up to 60% improved HTTP Client performance on Linux</a:t>
            </a:r>
            <a:br>
              <a:rPr lang="en-US" sz="3100" dirty="0"/>
            </a:br>
            <a:r>
              <a:rPr lang="en-US" sz="3100" dirty="0"/>
              <a:t>and 20% on Windows (</a:t>
            </a:r>
            <a:r>
              <a:rPr lang="en-US" sz="3100" dirty="0">
                <a:hlinkClick r:id="rId6"/>
              </a:rPr>
              <a:t>link</a:t>
            </a:r>
            <a:r>
              <a:rPr lang="en-US" sz="3100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E1AE6B-D7EC-445C-B17B-0A0AB7E85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new in ASP.NET Core 2.2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FC46B-DD45-4907-9ECB-9E65264459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A5BB1-D2CD-4C5F-9EF0-C53DD4C407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noProof="1"/>
              <a:t>Install </a:t>
            </a:r>
            <a:r>
              <a:rPr lang="en-US" sz="2800" noProof="1">
                <a:solidFill>
                  <a:schemeClr val="bg1"/>
                </a:solidFill>
              </a:rPr>
              <a:t>Visual Studio 2017 version 15.9 </a:t>
            </a:r>
            <a:r>
              <a:rPr lang="en-US" sz="2800" noProof="1"/>
              <a:t>or later and </a:t>
            </a:r>
            <a:r>
              <a:rPr lang="en-US" sz="2800" noProof="1">
                <a:solidFill>
                  <a:schemeClr val="bg1"/>
                </a:solidFill>
              </a:rPr>
              <a:t>.NET Core SDK 2.2 </a:t>
            </a:r>
            <a:r>
              <a:rPr lang="en-US" sz="2800" noProof="1"/>
              <a:t>or later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noProof="1"/>
              <a:t>Use source control and commit the code before the changes!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noProof="1"/>
              <a:t>If you use global.json file update the sdk version to "</a:t>
            </a:r>
            <a:r>
              <a:rPr lang="en-US" sz="2800" noProof="1">
                <a:solidFill>
                  <a:schemeClr val="bg1"/>
                </a:solidFill>
              </a:rPr>
              <a:t>2.2.100</a:t>
            </a:r>
            <a:r>
              <a:rPr lang="en-US" sz="2800" noProof="1"/>
              <a:t>"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noProof="1"/>
              <a:t>Update Target Framework Moniker (TFM) to</a:t>
            </a:r>
          </a:p>
          <a:p>
            <a:pPr marL="609219" lvl="1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600" noProof="1"/>
              <a:t>	&lt;TargetFramework&gt;</a:t>
            </a:r>
            <a:r>
              <a:rPr lang="en-US" sz="2600" noProof="1">
                <a:solidFill>
                  <a:schemeClr val="bg1"/>
                </a:solidFill>
              </a:rPr>
              <a:t>netcoreapp2.2</a:t>
            </a:r>
            <a:r>
              <a:rPr lang="en-US" sz="2600" noProof="1"/>
              <a:t>&lt;/TargetFramework&gt;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noProof="1"/>
              <a:t>Update all </a:t>
            </a:r>
            <a:r>
              <a:rPr lang="en-US" sz="2800" noProof="1">
                <a:solidFill>
                  <a:schemeClr val="bg1"/>
                </a:solidFill>
              </a:rPr>
              <a:t>Microsoft.* </a:t>
            </a:r>
            <a:r>
              <a:rPr lang="en-US" sz="2800" noProof="1"/>
              <a:t>packages to </a:t>
            </a:r>
            <a:r>
              <a:rPr lang="en-US" sz="2800" noProof="1">
                <a:solidFill>
                  <a:schemeClr val="bg1"/>
                </a:solidFill>
              </a:rPr>
              <a:t>version 2.2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noProof="1"/>
              <a:t>Update the compatibility version in </a:t>
            </a:r>
            <a:r>
              <a:rPr lang="en-US" sz="2800" noProof="1">
                <a:solidFill>
                  <a:schemeClr val="bg1"/>
                </a:solidFill>
              </a:rPr>
              <a:t>Startup.ConfigureServices </a:t>
            </a:r>
            <a:r>
              <a:rPr lang="en-US" sz="2800" noProof="1"/>
              <a:t>to </a:t>
            </a:r>
            <a:r>
              <a:rPr lang="en-US" sz="2800" noProof="1">
                <a:solidFill>
                  <a:schemeClr val="bg1"/>
                </a:solidFill>
              </a:rPr>
              <a:t>Version_2_2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noProof="1"/>
              <a:t>Adopt the IIS in-process hosting model with</a:t>
            </a:r>
          </a:p>
          <a:p>
            <a:pPr marL="609219" lvl="1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600" noProof="1"/>
              <a:t>	&lt;AspNetCoreHostingModel&gt;</a:t>
            </a:r>
            <a:r>
              <a:rPr lang="en-US" sz="2600" noProof="1">
                <a:solidFill>
                  <a:schemeClr val="bg1"/>
                </a:solidFill>
              </a:rPr>
              <a:t>InProcess</a:t>
            </a:r>
            <a:r>
              <a:rPr lang="en-US" sz="2600" noProof="1"/>
              <a:t>&lt;/AspNetCoreHostingModel&gt;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noProof="1"/>
              <a:t>Recreate the scaffolded identity pages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2AD169-3175-40EA-8ABD-982A88EE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update ASP.NET Core 2.1 to 2.2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9A392-F534-4E5A-B77D-F9DD58BD00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1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10288</TotalTime>
  <Words>1527</Words>
  <Application>Microsoft Office PowerPoint</Application>
  <PresentationFormat>Широк екран</PresentationFormat>
  <Paragraphs>355</Paragraphs>
  <Slides>38</Slides>
  <Notes>8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38</vt:i4>
      </vt:variant>
    </vt:vector>
  </HeadingPairs>
  <TitlesOfParts>
    <vt:vector size="48" baseType="lpstr">
      <vt:lpstr>맑은 고딕</vt:lpstr>
      <vt:lpstr>Arial</vt:lpstr>
      <vt:lpstr>Arial Black</vt:lpstr>
      <vt:lpstr>Arial Rounded MT Bold</vt:lpstr>
      <vt:lpstr>Bahnschrift SemiBold SemiConden</vt:lpstr>
      <vt:lpstr>Calibri</vt:lpstr>
      <vt:lpstr>Consolas</vt:lpstr>
      <vt:lpstr>Wingdings</vt:lpstr>
      <vt:lpstr>Wingdings 2</vt:lpstr>
      <vt:lpstr>1_SoftUni3_1</vt:lpstr>
      <vt:lpstr>ASP.NET Core Razor Pages</vt:lpstr>
      <vt:lpstr>Table of Contents</vt:lpstr>
      <vt:lpstr>Have a Question?</vt:lpstr>
      <vt:lpstr>Презентация на PowerPoint</vt:lpstr>
      <vt:lpstr>Changes in ASP.NET Core 2.0 (2017-08-14)</vt:lpstr>
      <vt:lpstr>Changes in ASP.NET Core 2.1 (2018-05-30)</vt:lpstr>
      <vt:lpstr>What's new in ASP.NET Core 2.2</vt:lpstr>
      <vt:lpstr>What's new in ASP.NET Core 2.2</vt:lpstr>
      <vt:lpstr>How to update ASP.NET Core 2.1 to 2.2</vt:lpstr>
      <vt:lpstr>Презентация на PowerPoint</vt:lpstr>
      <vt:lpstr>Razor Pages</vt:lpstr>
      <vt:lpstr>The MVC Approach</vt:lpstr>
      <vt:lpstr>The MVC Approach</vt:lpstr>
      <vt:lpstr>The Razor Pages Approach</vt:lpstr>
      <vt:lpstr>The Razor Pages Approach</vt:lpstr>
      <vt:lpstr>MVC vs Razor Pages</vt:lpstr>
      <vt:lpstr>Razor Pages Request Pipeline</vt:lpstr>
      <vt:lpstr>Razor Pages Form Submission</vt:lpstr>
      <vt:lpstr>Razor Pages Form Submission</vt:lpstr>
      <vt:lpstr>Razor Pages Form Submission</vt:lpstr>
      <vt:lpstr>Razor Pages Form Submission</vt:lpstr>
      <vt:lpstr>Razor Pages Form Submission</vt:lpstr>
      <vt:lpstr>Презентация на PowerPoint</vt:lpstr>
      <vt:lpstr>Razor Pages Routing</vt:lpstr>
      <vt:lpstr>Razor Page Routing</vt:lpstr>
      <vt:lpstr>Razor Page Routing</vt:lpstr>
      <vt:lpstr>Razor Page Routing</vt:lpstr>
      <vt:lpstr>Презентация на PowerPoint</vt:lpstr>
      <vt:lpstr>Razor Class Libraries</vt:lpstr>
      <vt:lpstr>Razor Class Libraries</vt:lpstr>
      <vt:lpstr>Razor Class Libraries</vt:lpstr>
      <vt:lpstr>Презентация на PowerPoint</vt:lpstr>
      <vt:lpstr>Summary</vt:lpstr>
      <vt:lpstr>Презентация на PowerPoint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123</cp:lastModifiedBy>
  <cp:revision>5247</cp:revision>
  <dcterms:created xsi:type="dcterms:W3CDTF">2018-05-23T13:08:44Z</dcterms:created>
  <dcterms:modified xsi:type="dcterms:W3CDTF">2018-12-14T13:13:20Z</dcterms:modified>
</cp:coreProperties>
</file>